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121916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520D77D-FD3A-4E80-AD2E-573FC7B4C26A}">
  <a:tblStyle styleId="{8520D77D-FD3A-4E80-AD2E-573FC7B4C26A}"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 name="Google Shape;82;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 rhythmic, pregnant with suspense)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It was a house like any other house. On a street like any other street. From the outside, it looked... perfect. Two loving parents. Two beautiful girls. A healthy six-figure income flowing into the bank accounts. But beneath the surface, in the quiet spaces of the family ledger, something... was slipping away. A margin... missing. Vanished into thin air.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Welcome to a Dateline Special Investigation. Tonight, we unmask the leaks. We track down the silent priority suspects. And we show the incredible, locked-in blueprints of the house they are going to build at the end... once this case is closed.</a:t>
            </a:r>
            <a:endParaRPr/>
          </a:p>
        </p:txBody>
      </p:sp>
      <p:sp>
        <p:nvSpPr>
          <p:cNvPr id="83" name="Google Shape;83;p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 name="Google Shape;8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building interest)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 solve any mystery, you have to look at the suspects' alibis first. And theirs? It was surprisingly... solid. Some might even call it a fortress.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heavy household income of two hundred and seventy-five thousand dollars. A positive net worth of over three hundred thousand dollars. Over two hundred thousand dollars in home equity right here on Garden Lane. Two robust, active retirement profiles... and then... a sudden twist. A secret hidden in the vault. A forgotten Verizon pension. One hundred and four thousand, seven hundred and forty-four dollars. Fully vested. Sitting there, in the quiet shadows, growing. They weren't bankrupt. They weren't in a hole. They were organizing their strength.</a:t>
            </a:r>
            <a:endParaRPr/>
          </a:p>
        </p:txBody>
      </p:sp>
      <p:sp>
        <p:nvSpPr>
          <p:cNvPr id="90" name="Google Shape;90;p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Lowering pitch, serious and slow)</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every story has its villain. A dark figure in the ledger. And here? It was a combined debt of one hundred and two thousand dollars. Revolving cards... personal loans... holding their future hostage. Standing directly between them and that dream addition. No drama. No blame. Just a cold, hard number.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they weren't waiting. Oh, no. Before the slides were even shown... before the discussion began... the first counter-strike had already been fired. July thirty-first. Commission day. A large, lethal payment sent directly to Brent's Discover card. They weren't planning a defense. The hunt... had already begun.</a:t>
            </a:r>
            <a:endParaRPr/>
          </a:p>
        </p:txBody>
      </p:sp>
      <p:sp>
        <p:nvSpPr>
          <p:cNvPr id="103" name="Google Shape;103;p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3" name="Google Shape;113;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walking the lineup)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look at the lineup. Eight individual promotional credit card balances. A ticking clock. But this isn't a random fight. It's a calculated, two-stage military-grade countdown. Stage one: Brent's Discover and Dani's BOA. They expire first. We squeeze them, then deploy a tactical transfer—buying twelve more months of interest-free air. Stage two: Starting December, we line them up one by one. May. July. August. October. November. And then... the January twenty-eight finale. Chase Slate. Dead. Gone. Every single one of them at zero. Interest paid? None.</a:t>
            </a:r>
            <a:endParaRPr/>
          </a:p>
        </p:txBody>
      </p:sp>
      <p:sp>
        <p:nvSpPr>
          <p:cNvPr id="114" name="Google Shape;114;p4: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Lean in, intense and intimate)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look at the paper trail. We aren't speculating about what interest charges feel like. We're feeling them. Three hundred and ninety-nine dollars every single month, draining from the ledger on purchase interest. It's happening... right now. Mostly on Texas Trust.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if our promotional cards roll to standard rates? If we let them expire? That's twenty percent interest. Over two thousand dollars a year for every ten grand carried. But there's an insider shield. A cheat code. The balance transfer. Yes, there is a small, five percent one-time toll. But it stops the compound interest dead. It's the cost... of safety.</a:t>
            </a:r>
            <a:endParaRPr/>
          </a:p>
        </p:txBody>
      </p:sp>
      <p:sp>
        <p:nvSpPr>
          <p:cNvPr id="125" name="Google Shape;125;p5: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5" name="Google Shape;135;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developing the mystery)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interrogate the suspect. Food spending. What is normal? The government, they have a number. Thrifty, moderate, liberal plans... topping out at nineteen hundred dollars for a family of four. Other households in their high-income bracket? They average twenty-two hundred.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look. Brent isn't asking for nineteen hundred. He's not even asking for twenty-two hundred. The ask? Twenty-five hundred. More than every single national benchmark on the table. Why? Because he doesn't want Dani to feel trapped. He built the room in. On purpose.</a:t>
            </a:r>
            <a:endParaRPr/>
          </a:p>
        </p:txBody>
      </p:sp>
      <p:sp>
        <p:nvSpPr>
          <p:cNvPr id="136" name="Google Shape;136;p6: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6" name="Google Shape;146;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Deep, slow, emphasizing individual numbers)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look at the daily record. Exhibit A. A month... a month is a heavy concept. But a day? A day is a series of simple choices. Twelve hundred and fifty-one dollars a month sounds like an agonizing sacrifice. But forty-one dollars a day? It's just a decision you make at lunch.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Look at the chart. Even after making this decision, their daily food bar—eighty-two dollars a day—towers above the national average. It's twenty dollars and fifty-three cents per person, every single day. Generous. Solid. Yet, that simple forty-one dollar daily gap changes everything.</a:t>
            </a:r>
            <a:endParaRPr/>
          </a:p>
        </p:txBody>
      </p:sp>
      <p:sp>
        <p:nvSpPr>
          <p:cNvPr id="147" name="Google Shape;147;p7: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building interest and drama)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look at the paper trail. Ten months of transactions. A story written in swipes... May and June settled at an everyday baseline of about thirty-seven hundred and fifty-one dollars. And then... July. Almost four thousand. But wait. Look closely. There's an asterisk on July. A beach trip. Shunk Gulley... Goatfeathers... Publix... Papa Surf.</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Exactly fourteen hundred and forty-five dollars of that spend was the vacation. And the vacation? It has an airtight alibi. It's protected. It's separate. They are NOT cutting the things that bring them joy. The beach... stays.</a:t>
            </a:r>
            <a:endParaRPr/>
          </a:p>
        </p:txBody>
      </p:sp>
      <p:sp>
        <p:nvSpPr>
          <p:cNvPr id="157" name="Google Shape;157;p8: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6" name="Google Shape;166;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building the dramatic tension)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Here is where the heist is solved. One single category. A quiet change that frees up twelve hundred and fifty-one dollars... every... single... month. Twenty-two thousand, five hundred and sixteen dollars over the course of our countdown.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what does that buy? It covers fifty-nine percent of their entire monthly card countdown target. Over half the battle. Handled. Without sacrificing date nights, or annual vacations, or matching retirement pillars. A perfect crime... against the debt.</a:t>
            </a:r>
            <a:endParaRPr/>
          </a:p>
        </p:txBody>
      </p:sp>
      <p:sp>
        <p:nvSpPr>
          <p:cNvPr id="167" name="Google Shape;167;p9: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 name="Google Shape;177;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Whispering, conspiratorial and slow)</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They had a plan. But how would they track it? Nobody likes interrogations at the kitchen table. Nobody wants a weekly audit. So... they built a wiretap. An digital tracking post. RyalsFinancialHQ.com.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Live balances. Real-time debt countdowns. Active spending tracked... by the second. A shared window of complete, clinical transparency. No guessing. No asking. If Dani wants to know how they are doing? She doesn't have to ask Brent. She can just look... at the wiretap.</a:t>
            </a:r>
            <a:endParaRPr/>
          </a:p>
        </p:txBody>
      </p:sp>
      <p:sp>
        <p:nvSpPr>
          <p:cNvPr id="178" name="Google Shape;178;p10: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6" name="Google Shape;186;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building security and certainty)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Look at the grid. The funding calendar. In a chaotic universe, this is where order is restored. Because every deadline... has money wired directly in front of it. It's a synchronized grid.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July commission intercepts October Discover. Fall commission intercepts BOA. In March, Brent's bonus and the tax refund land directly in front of the summer card deadlines. In August, daycare ends, unleashing new cash flow right before the transfer expirations. And in January, Dani's commission closes the case. They aren't hoping for a miracle. They have wired the dates.</a:t>
            </a:r>
            <a:endParaRPr/>
          </a:p>
        </p:txBody>
      </p:sp>
      <p:sp>
        <p:nvSpPr>
          <p:cNvPr id="187" name="Google Shape;187;p1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 name="Google Shape;194;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building hope and crescendo)</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Spring, twenty twenty-seven. This... is where the case is broken. Where the dark clouds begin to part. Because in a tiny, eight-week window... three massive cash events arrive. A cluster of liquidity. Brent's bonus in early March. A tax refund. Dani's spring commission in April.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Boom. Boom. Boom. Landing like sequential tactical strikes directly in front of the summer deadlines. If Dani takes away one single truth about this timeline, it's this: the grind? It's really just the next eight months. After Spring twenty-seven, the tide... turns... completely.</a:t>
            </a:r>
            <a:endParaRPr/>
          </a:p>
        </p:txBody>
      </p:sp>
      <p:sp>
        <p:nvSpPr>
          <p:cNvPr id="195" name="Google Shape;195;p1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3" name="Google Shape;203;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Deeply resonant, smiling slightly)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Late twenty-seven. A wave of reinforcements arrives at the border. The daycare bills at Primrose... done. Freeing sixteen hundred and sixty-eight dollars a month. The truck loan... paid in full. Freeing seven hundred and eighty-seven.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combined, unstoppable cash accelerator of over twenty-four hundred dollars every single month. Arriving right when the final card battles need it. And on the other side? The girls' launchpad. Already holding over six thousand dollars. Already quietly growing on its own. They aren't just defending. They are building a future for their girls. And they aren't waiting.</a:t>
            </a:r>
            <a:endParaRPr/>
          </a:p>
        </p:txBody>
      </p:sp>
      <p:sp>
        <p:nvSpPr>
          <p:cNvPr id="204" name="Google Shape;204;p1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4" name="Google Shape;214;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Soft, reflecting, slow)</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Every story has its moment of pause. A transition of the spirit. And they had a motto. A philosophy that didn't run from the fight. A quote from a competitor who knew everything about rise. Kobe Bryant.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Everything negative... pressure... challenges... is all an opportunity... to rise. The debt wasn't a shame. It was an arena. A platform. A stage for a comeback. Together.</a:t>
            </a:r>
            <a:endParaRPr/>
          </a:p>
        </p:txBody>
      </p:sp>
      <p:sp>
        <p:nvSpPr>
          <p:cNvPr id="215" name="Google Shape;215;p14: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1" name="Google Shape;221;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(Keith Morrison Voice... Slowly drawing to an emotional, peaceful close)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so, we reach the final verdict. The investigator's folder is almost closed. The case? Solved. The engine... built.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there are only three small pieces remaining. Paperwork. Not cuts, not restrictions. Just twenty minutes of joint attention. Signing the wills to secure Sammi and Johnni. Auditing the work life insurance. Plugging in the read-only dashboard. That's it. That's everything Brent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Because on the other side of those eighteen months... lies the reward. The home addition. The upstairs. The kitchen. On the lot they already love. Eighteen months... one budget... and three signatures. Then it's just them... this house... and their girls, growing into it.</a:t>
            </a:r>
            <a:endParaRPr/>
          </a:p>
        </p:txBody>
      </p:sp>
      <p:sp>
        <p:nvSpPr>
          <p:cNvPr id="222" name="Google Shape;222;p15: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p:nvPr/>
        </p:nvSpPr>
        <p:spPr>
          <a:xfrm>
            <a:off x="0" y="0"/>
            <a:ext cx="12191695" cy="6858000"/>
          </a:xfrm>
          <a:prstGeom prst="rect">
            <a:avLst/>
          </a:prstGeom>
          <a:solidFill>
            <a:srgbClr val="0F172A"/>
          </a:solidFill>
          <a:ln cap="flat" cmpd="sng" w="9525">
            <a:solidFill>
              <a:srgbClr val="0F172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6" name="Google Shape;86;p13"/>
          <p:cNvSpPr txBox="1"/>
          <p:nvPr/>
        </p:nvSpPr>
        <p:spPr>
          <a:xfrm>
            <a:off x="914400" y="1645920"/>
            <a:ext cx="10332720" cy="411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u="none" cap="none" strike="noStrike">
                <a:solidFill>
                  <a:srgbClr val="D97706"/>
                </a:solidFill>
                <a:latin typeface="Georgia"/>
                <a:ea typeface="Georgia"/>
                <a:cs typeface="Georgia"/>
                <a:sym typeface="Georgia"/>
              </a:rPr>
              <a:t>A DATELINE SPECIAL INVESTIGATION</a:t>
            </a:r>
            <a:endParaRPr/>
          </a:p>
          <a:p>
            <a:pPr indent="0" lvl="0" marL="0" marR="0" rtl="0" algn="l">
              <a:spcBef>
                <a:spcPts val="2000"/>
              </a:spcBef>
              <a:spcAft>
                <a:spcPts val="0"/>
              </a:spcAft>
              <a:buNone/>
            </a:pPr>
            <a:r>
              <a:rPr b="1" i="0" lang="en-US" sz="4400" u="none" cap="none" strike="noStrike">
                <a:solidFill>
                  <a:srgbClr val="F8FAFC"/>
                </a:solidFill>
                <a:latin typeface="Georgia"/>
                <a:ea typeface="Georgia"/>
                <a:cs typeface="Georgia"/>
                <a:sym typeface="Georgia"/>
              </a:rPr>
              <a:t>THE RYALS FAMILY FILES</a:t>
            </a:r>
            <a:endParaRPr/>
          </a:p>
          <a:p>
            <a:pPr indent="0" lvl="0" marL="0" marR="0" rtl="0" algn="l">
              <a:spcBef>
                <a:spcPts val="1000"/>
              </a:spcBef>
              <a:spcAft>
                <a:spcPts val="0"/>
              </a:spcAft>
              <a:buNone/>
            </a:pPr>
            <a:r>
              <a:rPr b="1" i="1" lang="en-US" sz="2800" u="none" cap="none" strike="noStrike">
                <a:solidFill>
                  <a:srgbClr val="BE123C"/>
                </a:solidFill>
                <a:latin typeface="Georgia"/>
                <a:ea typeface="Georgia"/>
                <a:cs typeface="Georgia"/>
                <a:sym typeface="Georgia"/>
              </a:rPr>
              <a:t>The Case of the Missing Margin</a:t>
            </a:r>
            <a:endParaRPr/>
          </a:p>
          <a:p>
            <a:pPr indent="0" lvl="0" marL="0" marR="0" rtl="0" algn="l">
              <a:spcBef>
                <a:spcPts val="4000"/>
              </a:spcBef>
              <a:spcAft>
                <a:spcPts val="0"/>
              </a:spcAft>
              <a:buNone/>
            </a:pPr>
            <a:r>
              <a:rPr b="0" i="0" lang="en-US" sz="1600" u="none" cap="none" strike="noStrike">
                <a:solidFill>
                  <a:srgbClr val="F8FAFC"/>
                </a:solidFill>
                <a:latin typeface="Arial"/>
                <a:ea typeface="Arial"/>
                <a:cs typeface="Arial"/>
                <a:sym typeface="Arial"/>
              </a:rPr>
              <a:t>Unmasking the leaks, tracking the suspects, and the house we build when the case is closed.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3" name="Google Shape;93;p14"/>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ACT 1: THE ALIBI</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Before we trace the leaks, let's examine our assets. Strength is our alibi.</a:t>
            </a:r>
            <a:endParaRPr/>
          </a:p>
        </p:txBody>
      </p:sp>
      <p:sp>
        <p:nvSpPr>
          <p:cNvPr id="94" name="Google Shape;94;p14"/>
          <p:cNvSpPr/>
          <p:nvPr/>
        </p:nvSpPr>
        <p:spPr>
          <a:xfrm>
            <a:off x="914400" y="1828800"/>
            <a:ext cx="320040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5" name="Google Shape;95;p14"/>
          <p:cNvSpPr txBox="1"/>
          <p:nvPr/>
        </p:nvSpPr>
        <p:spPr>
          <a:xfrm>
            <a:off x="1097280" y="2011680"/>
            <a:ext cx="283464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0D9488"/>
                </a:solidFill>
                <a:latin typeface="Arial"/>
                <a:ea typeface="Arial"/>
                <a:cs typeface="Arial"/>
                <a:sym typeface="Arial"/>
              </a:rPr>
              <a:t>THE ASSET PROFILE</a:t>
            </a:r>
            <a:endParaRPr/>
          </a:p>
          <a:p>
            <a:pPr indent="0" lvl="0" marL="0" marR="0" rtl="0" algn="l">
              <a:spcBef>
                <a:spcPts val="1800"/>
              </a:spcBef>
              <a:spcAft>
                <a:spcPts val="0"/>
              </a:spcAft>
              <a:buNone/>
            </a:pPr>
            <a:r>
              <a:rPr b="1" i="0" lang="en-US" sz="2000" u="none" cap="none" strike="noStrike">
                <a:solidFill>
                  <a:srgbClr val="1E293B"/>
                </a:solidFill>
                <a:latin typeface="Georgia"/>
                <a:ea typeface="Georgia"/>
                <a:cs typeface="Georgia"/>
                <a:sym typeface="Georgia"/>
              </a:rPr>
              <a:t>Combined Income</a:t>
            </a:r>
            <a:br>
              <a:rPr b="1" i="0" lang="en-US" sz="2000" u="none" cap="none" strike="noStrike">
                <a:solidFill>
                  <a:srgbClr val="1E293B"/>
                </a:solidFill>
                <a:latin typeface="Georgia"/>
                <a:ea typeface="Georgia"/>
                <a:cs typeface="Georgia"/>
                <a:sym typeface="Georgia"/>
              </a:rPr>
            </a:br>
            <a:r>
              <a:rPr b="1" i="0" lang="en-US" sz="2000" u="none" cap="none" strike="noStrike">
                <a:solidFill>
                  <a:srgbClr val="1E293B"/>
                </a:solidFill>
                <a:latin typeface="Georgia"/>
                <a:ea typeface="Georgia"/>
                <a:cs typeface="Georgia"/>
                <a:sym typeface="Georgia"/>
              </a:rPr>
              <a:t>$275,000 / year</a:t>
            </a:r>
            <a:endParaRPr/>
          </a:p>
          <a:p>
            <a:pPr indent="0" lvl="0" marL="0" marR="0" rtl="0" algn="l">
              <a:spcBef>
                <a:spcPts val="1400"/>
              </a:spcBef>
              <a:spcAft>
                <a:spcPts val="0"/>
              </a:spcAft>
              <a:buNone/>
            </a:pPr>
            <a:r>
              <a:rPr b="1" i="0" lang="en-US" sz="2000" u="none" cap="none" strike="noStrike">
                <a:solidFill>
                  <a:srgbClr val="1E293B"/>
                </a:solidFill>
                <a:latin typeface="Georgia"/>
                <a:ea typeface="Georgia"/>
                <a:cs typeface="Georgia"/>
                <a:sym typeface="Georgia"/>
              </a:rPr>
              <a:t>Net Worth</a:t>
            </a:r>
            <a:br>
              <a:rPr b="1" i="0" lang="en-US" sz="2000" u="none" cap="none" strike="noStrike">
                <a:solidFill>
                  <a:srgbClr val="1E293B"/>
                </a:solidFill>
                <a:latin typeface="Georgia"/>
                <a:ea typeface="Georgia"/>
                <a:cs typeface="Georgia"/>
                <a:sym typeface="Georgia"/>
              </a:rPr>
            </a:br>
            <a:r>
              <a:rPr b="1" i="0" lang="en-US" sz="2000" u="none" cap="none" strike="noStrike">
                <a:solidFill>
                  <a:srgbClr val="1E293B"/>
                </a:solidFill>
                <a:latin typeface="Georgia"/>
                <a:ea typeface="Georgia"/>
                <a:cs typeface="Georgia"/>
                <a:sym typeface="Georgia"/>
              </a:rPr>
              <a:t>~$308,000</a:t>
            </a:r>
            <a:endParaRPr/>
          </a:p>
          <a:p>
            <a:pPr indent="0" lvl="0" marL="0" marR="0" rtl="0" algn="l">
              <a:spcBef>
                <a:spcPts val="1400"/>
              </a:spcBef>
              <a:spcAft>
                <a:spcPts val="0"/>
              </a:spcAft>
              <a:buNone/>
            </a:pPr>
            <a:r>
              <a:rPr b="0" i="0" lang="en-US" sz="1200" u="none" cap="none" strike="noStrike">
                <a:solidFill>
                  <a:srgbClr val="475569"/>
                </a:solidFill>
                <a:latin typeface="Arial"/>
                <a:ea typeface="Arial"/>
                <a:cs typeface="Arial"/>
                <a:sym typeface="Arial"/>
              </a:rPr>
              <a:t>Home Equity</a:t>
            </a:r>
            <a:br>
              <a:rPr b="0" i="0" lang="en-US" sz="1200" u="none" cap="none" strike="noStrike">
                <a:solidFill>
                  <a:srgbClr val="475569"/>
                </a:solidFill>
                <a:latin typeface="Arial"/>
                <a:ea typeface="Arial"/>
                <a:cs typeface="Arial"/>
                <a:sym typeface="Arial"/>
              </a:rPr>
            </a:br>
            <a:r>
              <a:rPr b="0" i="0" lang="en-US" sz="1200" u="none" cap="none" strike="noStrike">
                <a:solidFill>
                  <a:srgbClr val="475569"/>
                </a:solidFill>
                <a:latin typeface="Arial"/>
                <a:ea typeface="Arial"/>
                <a:cs typeface="Arial"/>
                <a:sym typeface="Arial"/>
              </a:rPr>
              <a:t>$218,000 (est.)</a:t>
            </a:r>
            <a:endParaRPr/>
          </a:p>
        </p:txBody>
      </p:sp>
      <p:sp>
        <p:nvSpPr>
          <p:cNvPr id="96" name="Google Shape;96;p14"/>
          <p:cNvSpPr/>
          <p:nvPr/>
        </p:nvSpPr>
        <p:spPr>
          <a:xfrm>
            <a:off x="4480560" y="1828800"/>
            <a:ext cx="320040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7" name="Google Shape;97;p14"/>
          <p:cNvSpPr txBox="1"/>
          <p:nvPr/>
        </p:nvSpPr>
        <p:spPr>
          <a:xfrm>
            <a:off x="4663440" y="2011680"/>
            <a:ext cx="283464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0D9488"/>
                </a:solidFill>
                <a:latin typeface="Arial"/>
                <a:ea typeface="Arial"/>
                <a:cs typeface="Arial"/>
                <a:sym typeface="Arial"/>
              </a:rPr>
              <a:t>RETIREMENT SECURITY</a:t>
            </a:r>
            <a:endParaRPr/>
          </a:p>
          <a:p>
            <a:pPr indent="0" lvl="0" marL="0" marR="0" rtl="0" algn="l">
              <a:spcBef>
                <a:spcPts val="1800"/>
              </a:spcBef>
              <a:spcAft>
                <a:spcPts val="0"/>
              </a:spcAft>
              <a:buNone/>
            </a:pPr>
            <a:r>
              <a:rPr b="1" i="0" lang="en-US" sz="1800" u="none" cap="none" strike="noStrike">
                <a:solidFill>
                  <a:srgbClr val="1E293B"/>
                </a:solidFill>
                <a:latin typeface="Georgia"/>
                <a:ea typeface="Georgia"/>
                <a:cs typeface="Georgia"/>
                <a:sym typeface="Georgia"/>
              </a:rPr>
              <a:t>Brent Schwab 401k</a:t>
            </a:r>
            <a:br>
              <a:rPr b="1" i="0" lang="en-US" sz="1800" u="none" cap="none" strike="noStrike">
                <a:solidFill>
                  <a:srgbClr val="1E293B"/>
                </a:solidFill>
                <a:latin typeface="Georgia"/>
                <a:ea typeface="Georgia"/>
                <a:cs typeface="Georgia"/>
                <a:sym typeface="Georgia"/>
              </a:rPr>
            </a:br>
            <a:r>
              <a:rPr b="1" i="0" lang="en-US" sz="1800" u="none" cap="none" strike="noStrike">
                <a:solidFill>
                  <a:srgbClr val="1E293B"/>
                </a:solidFill>
                <a:latin typeface="Georgia"/>
                <a:ea typeface="Georgia"/>
                <a:cs typeface="Georgia"/>
                <a:sym typeface="Georgia"/>
              </a:rPr>
              <a:t>$56,085</a:t>
            </a:r>
            <a:endParaRPr/>
          </a:p>
          <a:p>
            <a:pPr indent="0" lvl="0" marL="0" marR="0" rtl="0" algn="l">
              <a:spcBef>
                <a:spcPts val="1800"/>
              </a:spcBef>
              <a:spcAft>
                <a:spcPts val="0"/>
              </a:spcAft>
              <a:buNone/>
            </a:pPr>
            <a:r>
              <a:rPr b="1" i="0" lang="en-US" sz="1800" u="none" cap="none" strike="noStrike">
                <a:solidFill>
                  <a:srgbClr val="1E293B"/>
                </a:solidFill>
                <a:latin typeface="Georgia"/>
                <a:ea typeface="Georgia"/>
                <a:cs typeface="Georgia"/>
                <a:sym typeface="Georgia"/>
              </a:rPr>
              <a:t>Dani Employer 401k</a:t>
            </a:r>
            <a:br>
              <a:rPr b="1" i="0" lang="en-US" sz="1800" u="none" cap="none" strike="noStrike">
                <a:solidFill>
                  <a:srgbClr val="1E293B"/>
                </a:solidFill>
                <a:latin typeface="Georgia"/>
                <a:ea typeface="Georgia"/>
                <a:cs typeface="Georgia"/>
                <a:sym typeface="Georgia"/>
              </a:rPr>
            </a:br>
            <a:r>
              <a:rPr b="1" i="0" lang="en-US" sz="1800" u="none" cap="none" strike="noStrike">
                <a:solidFill>
                  <a:srgbClr val="1E293B"/>
                </a:solidFill>
                <a:latin typeface="Georgia"/>
                <a:ea typeface="Georgia"/>
                <a:cs typeface="Georgia"/>
                <a:sym typeface="Georgia"/>
              </a:rPr>
              <a:t>~$100,000</a:t>
            </a:r>
            <a:endParaRPr/>
          </a:p>
          <a:p>
            <a:pPr indent="0" lvl="0" marL="0" marR="0" rtl="0" algn="l">
              <a:spcBef>
                <a:spcPts val="1800"/>
              </a:spcBef>
              <a:spcAft>
                <a:spcPts val="0"/>
              </a:spcAft>
              <a:buNone/>
            </a:pPr>
            <a:r>
              <a:rPr b="1" i="0" lang="en-US" sz="1100" u="none" cap="none" strike="noStrike">
                <a:solidFill>
                  <a:srgbClr val="D97706"/>
                </a:solidFill>
                <a:latin typeface="Arial"/>
                <a:ea typeface="Arial"/>
                <a:cs typeface="Arial"/>
                <a:sym typeface="Arial"/>
              </a:rPr>
              <a:t>Employer Matching</a:t>
            </a:r>
            <a:br>
              <a:rPr b="1" i="0" lang="en-US" sz="1100" u="none" cap="none" strike="noStrike">
                <a:solidFill>
                  <a:srgbClr val="D97706"/>
                </a:solidFill>
                <a:latin typeface="Arial"/>
                <a:ea typeface="Arial"/>
                <a:cs typeface="Arial"/>
                <a:sym typeface="Arial"/>
              </a:rPr>
            </a:br>
            <a:r>
              <a:rPr b="1" i="0" lang="en-US" sz="1100" u="none" cap="none" strike="noStrike">
                <a:solidFill>
                  <a:srgbClr val="D97706"/>
                </a:solidFill>
                <a:latin typeface="Arial"/>
                <a:ea typeface="Arial"/>
                <a:cs typeface="Arial"/>
                <a:sym typeface="Arial"/>
              </a:rPr>
              <a:t>SACRED &amp; UNTOUCHED</a:t>
            </a:r>
            <a:endParaRPr/>
          </a:p>
        </p:txBody>
      </p:sp>
      <p:sp>
        <p:nvSpPr>
          <p:cNvPr id="98" name="Google Shape;98;p14"/>
          <p:cNvSpPr/>
          <p:nvPr/>
        </p:nvSpPr>
        <p:spPr>
          <a:xfrm>
            <a:off x="8046720" y="1828800"/>
            <a:ext cx="320040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9" name="Google Shape;99;p14"/>
          <p:cNvSpPr txBox="1"/>
          <p:nvPr/>
        </p:nvSpPr>
        <p:spPr>
          <a:xfrm>
            <a:off x="8229600" y="2011680"/>
            <a:ext cx="283464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SILENT WITNESS</a:t>
            </a:r>
            <a:endParaRPr/>
          </a:p>
          <a:p>
            <a:pPr indent="0" lvl="0" marL="0" marR="0" rtl="0" algn="l">
              <a:spcBef>
                <a:spcPts val="1800"/>
              </a:spcBef>
              <a:spcAft>
                <a:spcPts val="0"/>
              </a:spcAft>
              <a:buNone/>
            </a:pPr>
            <a:r>
              <a:rPr b="1" i="0" lang="en-US" sz="2200" u="none" cap="none" strike="noStrike">
                <a:solidFill>
                  <a:srgbClr val="1E293B"/>
                </a:solidFill>
                <a:latin typeface="Georgia"/>
                <a:ea typeface="Georgia"/>
                <a:cs typeface="Georgia"/>
                <a:sym typeface="Georgia"/>
              </a:rPr>
              <a:t>Verizon Pension</a:t>
            </a:r>
            <a:br>
              <a:rPr b="1" i="0" lang="en-US" sz="2200" u="none" cap="none" strike="noStrike">
                <a:solidFill>
                  <a:srgbClr val="1E293B"/>
                </a:solidFill>
                <a:latin typeface="Georgia"/>
                <a:ea typeface="Georgia"/>
                <a:cs typeface="Georgia"/>
                <a:sym typeface="Georgia"/>
              </a:rPr>
            </a:br>
            <a:r>
              <a:rPr b="1" i="0" lang="en-US" sz="2200" u="none" cap="none" strike="noStrike">
                <a:solidFill>
                  <a:srgbClr val="1E293B"/>
                </a:solidFill>
                <a:latin typeface="Georgia"/>
                <a:ea typeface="Georgia"/>
                <a:cs typeface="Georgia"/>
                <a:sym typeface="Georgia"/>
              </a:rPr>
              <a:t>$104,744</a:t>
            </a:r>
            <a:endParaRPr/>
          </a:p>
          <a:p>
            <a:pPr indent="0" lvl="0" marL="0" marR="0" rtl="0" algn="l">
              <a:spcBef>
                <a:spcPts val="1400"/>
              </a:spcBef>
              <a:spcAft>
                <a:spcPts val="0"/>
              </a:spcAft>
              <a:buNone/>
            </a:pPr>
            <a:r>
              <a:rPr b="0" i="0" lang="en-US" sz="1100" u="none" cap="none" strike="noStrike">
                <a:solidFill>
                  <a:srgbClr val="475569"/>
                </a:solidFill>
                <a:latin typeface="Arial"/>
                <a:ea typeface="Arial"/>
                <a:cs typeface="Arial"/>
                <a:sym typeface="Arial"/>
              </a:rPr>
              <a:t>Vested Present Value</a:t>
            </a:r>
            <a:br>
              <a:rPr b="0" i="0" lang="en-US" sz="1100" u="none" cap="none" strike="noStrike">
                <a:solidFill>
                  <a:srgbClr val="475569"/>
                </a:solidFill>
                <a:latin typeface="Arial"/>
                <a:ea typeface="Arial"/>
                <a:cs typeface="Arial"/>
                <a:sym typeface="Arial"/>
              </a:rPr>
            </a:br>
            <a:r>
              <a:rPr b="0" i="0" lang="en-US" sz="1100" u="none" cap="none" strike="noStrike">
                <a:solidFill>
                  <a:srgbClr val="475569"/>
                </a:solidFill>
                <a:latin typeface="Arial"/>
                <a:ea typeface="Arial"/>
                <a:cs typeface="Arial"/>
                <a:sym typeface="Arial"/>
              </a:rPr>
              <a:t>(Vested during 10-yr service)</a:t>
            </a:r>
            <a:endParaRPr/>
          </a:p>
          <a:p>
            <a:pPr indent="0" lvl="0" marL="0" marR="0" rtl="0" algn="l">
              <a:spcBef>
                <a:spcPts val="1400"/>
              </a:spcBef>
              <a:spcAft>
                <a:spcPts val="0"/>
              </a:spcAft>
              <a:buNone/>
            </a:pPr>
            <a:r>
              <a:rPr b="0" i="1" lang="en-US" sz="1100" u="none" cap="none" strike="noStrike">
                <a:solidFill>
                  <a:srgbClr val="1E293B"/>
                </a:solidFill>
                <a:latin typeface="Arial"/>
                <a:ea typeface="Arial"/>
                <a:cs typeface="Arial"/>
                <a:sym typeface="Arial"/>
              </a:rPr>
              <a:t>The Option:</a:t>
            </a:r>
            <a:br>
              <a:rPr b="0" i="1" lang="en-US" sz="1100" u="none" cap="none" strike="noStrike">
                <a:solidFill>
                  <a:srgbClr val="1E293B"/>
                </a:solidFill>
                <a:latin typeface="Arial"/>
                <a:ea typeface="Arial"/>
                <a:cs typeface="Arial"/>
                <a:sym typeface="Arial"/>
              </a:rPr>
            </a:br>
            <a:r>
              <a:rPr b="0" i="1" lang="en-US" sz="1100" u="none" cap="none" strike="noStrike">
                <a:solidFill>
                  <a:srgbClr val="1E293B"/>
                </a:solidFill>
                <a:latin typeface="Arial"/>
                <a:ea typeface="Arial"/>
                <a:cs typeface="Arial"/>
                <a:sym typeface="Arial"/>
              </a:rPr>
              <a:t>Normal retirement (available 3/31/2046) provides $710.44/mo single life or $104k lump sum.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6" name="Google Shape;106;p15"/>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THE THREAT: THE $102k DEBT RANSOM</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The hurdle standing between our family strength and the home we build at the end.</a:t>
            </a:r>
            <a:endParaRPr/>
          </a:p>
        </p:txBody>
      </p:sp>
      <p:sp>
        <p:nvSpPr>
          <p:cNvPr id="107" name="Google Shape;107;p15"/>
          <p:cNvSpPr/>
          <p:nvPr/>
        </p:nvSpPr>
        <p:spPr>
          <a:xfrm>
            <a:off x="914400" y="1828800"/>
            <a:ext cx="493776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8" name="Google Shape;108;p15"/>
          <p:cNvSpPr txBox="1"/>
          <p:nvPr/>
        </p:nvSpPr>
        <p:spPr>
          <a:xfrm>
            <a:off x="109728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BE123C"/>
                </a:solidFill>
                <a:latin typeface="Arial"/>
                <a:ea typeface="Arial"/>
                <a:cs typeface="Arial"/>
                <a:sym typeface="Arial"/>
              </a:rPr>
              <a:t>THE COMBINED LIABILITIES</a:t>
            </a:r>
            <a:endParaRPr/>
          </a:p>
          <a:p>
            <a:pPr indent="0" lvl="0" marL="0" marR="0" rtl="0" algn="l">
              <a:spcBef>
                <a:spcPts val="1800"/>
              </a:spcBef>
              <a:spcAft>
                <a:spcPts val="0"/>
              </a:spcAft>
              <a:buNone/>
            </a:pPr>
            <a:r>
              <a:rPr b="1" i="0" lang="en-US" sz="2200" u="none" cap="none" strike="noStrike">
                <a:solidFill>
                  <a:srgbClr val="1E293B"/>
                </a:solidFill>
                <a:latin typeface="Georgia"/>
                <a:ea typeface="Georgia"/>
                <a:cs typeface="Georgia"/>
                <a:sym typeface="Georgia"/>
              </a:rPr>
              <a:t>The Total Ransom: ~$102,000</a:t>
            </a:r>
            <a:endParaRPr/>
          </a:p>
          <a:p>
            <a:pPr indent="0" lvl="0" marL="0" marR="0" rtl="0" algn="l">
              <a:spcBef>
                <a:spcPts val="1400"/>
              </a:spcBef>
              <a:spcAft>
                <a:spcPts val="0"/>
              </a:spcAft>
              <a:buNone/>
            </a:pPr>
            <a:r>
              <a:rPr b="0" i="0" lang="en-US" sz="1200" u="none" cap="none" strike="noStrike">
                <a:solidFill>
                  <a:srgbClr val="1E293B"/>
                </a:solidFill>
                <a:latin typeface="Arial"/>
                <a:ea typeface="Arial"/>
                <a:cs typeface="Arial"/>
                <a:sym typeface="Arial"/>
              </a:rPr>
              <a:t>•  0% Promotional Credit Cards: ~$38k (The immediate target)</a:t>
            </a:r>
            <a:endParaRPr/>
          </a:p>
          <a:p>
            <a:pPr indent="0" lvl="0" marL="0" marR="0" rtl="0" algn="l">
              <a:spcBef>
                <a:spcPts val="1000"/>
              </a:spcBef>
              <a:spcAft>
                <a:spcPts val="0"/>
              </a:spcAft>
              <a:buNone/>
            </a:pPr>
            <a:r>
              <a:rPr b="0" i="0" lang="en-US" sz="1200" u="none" cap="none" strike="noStrike">
                <a:solidFill>
                  <a:srgbClr val="1E293B"/>
                </a:solidFill>
                <a:latin typeface="Arial"/>
                <a:ea typeface="Arial"/>
                <a:cs typeface="Arial"/>
                <a:sym typeface="Arial"/>
              </a:rPr>
              <a:t>•  Texas Trust CC (13.90%): $23,920.94</a:t>
            </a:r>
            <a:endParaRPr/>
          </a:p>
          <a:p>
            <a:pPr indent="0" lvl="0" marL="0" marR="0" rtl="0" algn="l">
              <a:spcBef>
                <a:spcPts val="1000"/>
              </a:spcBef>
              <a:spcAft>
                <a:spcPts val="0"/>
              </a:spcAft>
              <a:buNone/>
            </a:pPr>
            <a:r>
              <a:rPr b="0" i="0" lang="en-US" sz="1200" u="none" cap="none" strike="noStrike">
                <a:solidFill>
                  <a:srgbClr val="1E293B"/>
                </a:solidFill>
                <a:latin typeface="Arial"/>
                <a:ea typeface="Arial"/>
                <a:cs typeface="Arial"/>
                <a:sym typeface="Arial"/>
              </a:rPr>
              <a:t>•  Discover Loan (10.99%): $23,771.50</a:t>
            </a:r>
            <a:endParaRPr/>
          </a:p>
          <a:p>
            <a:pPr indent="0" lvl="0" marL="0" marR="0" rtl="0" algn="l">
              <a:spcBef>
                <a:spcPts val="1000"/>
              </a:spcBef>
              <a:spcAft>
                <a:spcPts val="0"/>
              </a:spcAft>
              <a:buNone/>
            </a:pPr>
            <a:r>
              <a:rPr b="0" i="0" lang="en-US" sz="1200" u="none" cap="none" strike="noStrike">
                <a:solidFill>
                  <a:srgbClr val="1E293B"/>
                </a:solidFill>
                <a:latin typeface="Arial"/>
                <a:ea typeface="Arial"/>
                <a:cs typeface="Arial"/>
                <a:sym typeface="Arial"/>
              </a:rPr>
              <a:t>•  LightStream Loan (11.99%): $16,441.41</a:t>
            </a:r>
            <a:endParaRPr/>
          </a:p>
        </p:txBody>
      </p:sp>
      <p:sp>
        <p:nvSpPr>
          <p:cNvPr id="109" name="Google Shape;109;p15"/>
          <p:cNvSpPr/>
          <p:nvPr/>
        </p:nvSpPr>
        <p:spPr>
          <a:xfrm>
            <a:off x="6309360" y="1828800"/>
            <a:ext cx="4937760" cy="4114800"/>
          </a:xfrm>
          <a:prstGeom prst="rect">
            <a:avLst/>
          </a:prstGeom>
          <a:solidFill>
            <a:srgbClr val="1E293B"/>
          </a:solidFill>
          <a:ln cap="flat" cmpd="sng" w="9525">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0" name="Google Shape;110;p15"/>
          <p:cNvSpPr txBox="1"/>
          <p:nvPr/>
        </p:nvSpPr>
        <p:spPr>
          <a:xfrm>
            <a:off x="649224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ACTIVE COUNTER-STRIKE</a:t>
            </a:r>
            <a:endParaRPr/>
          </a:p>
          <a:p>
            <a:pPr indent="0" lvl="0" marL="0" marR="0" rtl="0" algn="l">
              <a:spcBef>
                <a:spcPts val="1800"/>
              </a:spcBef>
              <a:spcAft>
                <a:spcPts val="0"/>
              </a:spcAft>
              <a:buNone/>
            </a:pPr>
            <a:r>
              <a:rPr b="1" i="0" lang="en-US" sz="2200" u="none" cap="none" strike="noStrike">
                <a:solidFill>
                  <a:srgbClr val="F8FAFC"/>
                </a:solidFill>
                <a:latin typeface="Georgia"/>
                <a:ea typeface="Georgia"/>
                <a:cs typeface="Georgia"/>
                <a:sym typeface="Georgia"/>
              </a:rPr>
              <a:t>It Already Started!</a:t>
            </a:r>
            <a:endParaRPr/>
          </a:p>
          <a:p>
            <a:pPr indent="0" lvl="0" marL="0" marR="0" rtl="0" algn="l">
              <a:spcBef>
                <a:spcPts val="1400"/>
              </a:spcBef>
              <a:spcAft>
                <a:spcPts val="0"/>
              </a:spcAft>
              <a:buNone/>
            </a:pPr>
            <a:r>
              <a:rPr b="0" i="0" lang="en-US" sz="1300" u="none" cap="none" strike="noStrike">
                <a:solidFill>
                  <a:srgbClr val="F8FAFC"/>
                </a:solidFill>
                <a:latin typeface="Arial"/>
                <a:ea typeface="Arial"/>
                <a:cs typeface="Arial"/>
                <a:sym typeface="Arial"/>
              </a:rPr>
              <a:t>This isn't a plan we are going to start 'someday'. The opening strike occurred before this meeting.</a:t>
            </a:r>
            <a:endParaRPr/>
          </a:p>
          <a:p>
            <a:pPr indent="0" lvl="0" marL="0" marR="0" rtl="0" algn="l">
              <a:spcBef>
                <a:spcPts val="1400"/>
              </a:spcBef>
              <a:spcAft>
                <a:spcPts val="0"/>
              </a:spcAft>
              <a:buNone/>
            </a:pPr>
            <a:r>
              <a:rPr b="1" i="0" lang="en-US" sz="1400" u="none" cap="none" strike="noStrike">
                <a:solidFill>
                  <a:srgbClr val="D97706"/>
                </a:solidFill>
                <a:latin typeface="Arial"/>
                <a:ea typeface="Arial"/>
                <a:cs typeface="Arial"/>
                <a:sym typeface="Arial"/>
              </a:rPr>
              <a:t>July 31 Commission Payment</a:t>
            </a:r>
            <a:endParaRPr/>
          </a:p>
          <a:p>
            <a:pPr indent="0" lvl="0" marL="0" marR="0" rtl="0" algn="l">
              <a:spcBef>
                <a:spcPts val="800"/>
              </a:spcBef>
              <a:spcAft>
                <a:spcPts val="0"/>
              </a:spcAft>
              <a:buNone/>
            </a:pPr>
            <a:r>
              <a:rPr b="0" i="0" lang="en-US" sz="1200" u="none" cap="none" strike="noStrike">
                <a:solidFill>
                  <a:srgbClr val="F8FAFC"/>
                </a:solidFill>
                <a:latin typeface="Arial"/>
                <a:ea typeface="Arial"/>
                <a:cs typeface="Arial"/>
                <a:sym typeface="Arial"/>
              </a:rPr>
              <a:t>A massive chunk was sent directly to Priority 1: Brent's Discover card, knocking it down hard before its October deadline.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7" name="Google Shape;117;p16"/>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SUSPECT LINEUP: THE 0% CARD COUNTDOWN</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An isolated, highly structured mission. Every 0% balance systematically zeroed by January 2028.</a:t>
            </a:r>
            <a:endParaRPr/>
          </a:p>
        </p:txBody>
      </p:sp>
      <p:sp>
        <p:nvSpPr>
          <p:cNvPr id="118" name="Google Shape;118;p16"/>
          <p:cNvSpPr/>
          <p:nvPr/>
        </p:nvSpPr>
        <p:spPr>
          <a:xfrm>
            <a:off x="914400" y="1828800"/>
            <a:ext cx="493776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9" name="Google Shape;119;p16"/>
          <p:cNvSpPr txBox="1"/>
          <p:nvPr/>
        </p:nvSpPr>
        <p:spPr>
          <a:xfrm>
            <a:off x="109728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BE123C"/>
                </a:solidFill>
                <a:latin typeface="Arial"/>
                <a:ea typeface="Arial"/>
                <a:cs typeface="Arial"/>
                <a:sym typeface="Arial"/>
              </a:rPr>
              <a:t>STAGE ONE: THE IMMEDIATE EXPIRATIONS</a:t>
            </a:r>
            <a:endParaRPr/>
          </a:p>
          <a:p>
            <a:pPr indent="0" lvl="0" marL="0" marR="0" rtl="0" algn="l">
              <a:spcBef>
                <a:spcPts val="1800"/>
              </a:spcBef>
              <a:spcAft>
                <a:spcPts val="0"/>
              </a:spcAft>
              <a:buNone/>
            </a:pPr>
            <a:r>
              <a:rPr b="1" i="0" lang="en-US" sz="1500" u="none" cap="none" strike="noStrike">
                <a:solidFill>
                  <a:srgbClr val="1E293B"/>
                </a:solidFill>
                <a:latin typeface="Georgia"/>
                <a:ea typeface="Georgia"/>
                <a:cs typeface="Georgia"/>
                <a:sym typeface="Georgia"/>
              </a:rPr>
              <a:t>Brent Discover (Expires Oct 2, 2026)</a:t>
            </a:r>
            <a:endParaRPr/>
          </a:p>
          <a:p>
            <a:pPr indent="0" lvl="0" marL="0" marR="0" rtl="0" algn="l">
              <a:spcBef>
                <a:spcPts val="400"/>
              </a:spcBef>
              <a:spcAft>
                <a:spcPts val="0"/>
              </a:spcAft>
              <a:buNone/>
            </a:pPr>
            <a:r>
              <a:rPr b="0" i="0" lang="en-US" sz="1100" u="none" cap="none" strike="noStrike">
                <a:solidFill>
                  <a:srgbClr val="475569"/>
                </a:solidFill>
                <a:latin typeface="Arial"/>
                <a:ea typeface="Arial"/>
                <a:cs typeface="Arial"/>
                <a:sym typeface="Arial"/>
              </a:rPr>
              <a:t>Paid down hard until expiration. Remaining balance rolled safely to a new 12-month 0% transfer card.</a:t>
            </a:r>
            <a:endParaRPr/>
          </a:p>
          <a:p>
            <a:pPr indent="0" lvl="0" marL="0" marR="0" rtl="0" algn="l">
              <a:spcBef>
                <a:spcPts val="1800"/>
              </a:spcBef>
              <a:spcAft>
                <a:spcPts val="0"/>
              </a:spcAft>
              <a:buNone/>
            </a:pPr>
            <a:r>
              <a:rPr b="1" i="0" lang="en-US" sz="1500" u="none" cap="none" strike="noStrike">
                <a:solidFill>
                  <a:srgbClr val="1E293B"/>
                </a:solidFill>
                <a:latin typeface="Georgia"/>
                <a:ea typeface="Georgia"/>
                <a:cs typeface="Georgia"/>
                <a:sym typeface="Georgia"/>
              </a:rPr>
              <a:t>Dani BOA (Expires Nov 12, 2026)</a:t>
            </a:r>
            <a:endParaRPr/>
          </a:p>
          <a:p>
            <a:pPr indent="0" lvl="0" marL="0" marR="0" rtl="0" algn="l">
              <a:spcBef>
                <a:spcPts val="400"/>
              </a:spcBef>
              <a:spcAft>
                <a:spcPts val="0"/>
              </a:spcAft>
              <a:buNone/>
            </a:pPr>
            <a:r>
              <a:rPr b="0" i="0" lang="en-US" sz="1100" u="none" cap="none" strike="noStrike">
                <a:solidFill>
                  <a:srgbClr val="475569"/>
                </a:solidFill>
                <a:latin typeface="Arial"/>
                <a:ea typeface="Arial"/>
                <a:cs typeface="Arial"/>
                <a:sym typeface="Arial"/>
              </a:rPr>
              <a:t>Paid down hard until expiration. Remaining balance rolled safely to second 12-month 0% transfer card.</a:t>
            </a:r>
            <a:endParaRPr/>
          </a:p>
        </p:txBody>
      </p:sp>
      <p:sp>
        <p:nvSpPr>
          <p:cNvPr id="120" name="Google Shape;120;p16"/>
          <p:cNvSpPr/>
          <p:nvPr/>
        </p:nvSpPr>
        <p:spPr>
          <a:xfrm>
            <a:off x="6309360" y="1828800"/>
            <a:ext cx="493776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1" name="Google Shape;121;p16"/>
          <p:cNvSpPr txBox="1"/>
          <p:nvPr/>
        </p:nvSpPr>
        <p:spPr>
          <a:xfrm>
            <a:off x="649224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0D9488"/>
                </a:solidFill>
                <a:latin typeface="Arial"/>
                <a:ea typeface="Arial"/>
                <a:cs typeface="Arial"/>
                <a:sym typeface="Arial"/>
              </a:rPr>
              <a:t>STAGE TWO: THE SYSTEMATIC TAKEDOWN</a:t>
            </a:r>
            <a:endParaRPr/>
          </a:p>
          <a:p>
            <a:pPr indent="0" lvl="0" marL="0" marR="0" rtl="0" algn="l">
              <a:spcBef>
                <a:spcPts val="1400"/>
              </a:spcBef>
              <a:spcAft>
                <a:spcPts val="0"/>
              </a:spcAft>
              <a:buNone/>
            </a:pPr>
            <a:r>
              <a:rPr b="1" i="0" lang="en-US" sz="1200" u="none" cap="none" strike="noStrike">
                <a:solidFill>
                  <a:srgbClr val="1E293B"/>
                </a:solidFill>
                <a:latin typeface="Arial"/>
                <a:ea typeface="Arial"/>
                <a:cs typeface="Arial"/>
                <a:sym typeface="Arial"/>
              </a:rPr>
              <a:t>•  Dani Discover — Promo expires May 2, 2027</a:t>
            </a:r>
            <a:endParaRPr/>
          </a:p>
          <a:p>
            <a:pPr indent="0" lvl="0" marL="0" marR="0" rtl="0" algn="l">
              <a:spcBef>
                <a:spcPts val="600"/>
              </a:spcBef>
              <a:spcAft>
                <a:spcPts val="0"/>
              </a:spcAft>
              <a:buNone/>
            </a:pPr>
            <a:r>
              <a:rPr b="1" i="0" lang="en-US" sz="1200" u="none" cap="none" strike="noStrike">
                <a:solidFill>
                  <a:srgbClr val="1E293B"/>
                </a:solidFill>
                <a:latin typeface="Arial"/>
                <a:ea typeface="Arial"/>
                <a:cs typeface="Arial"/>
                <a:sym typeface="Arial"/>
              </a:rPr>
              <a:t>•  Brent Double Cash — Promo expires Jul 1, 2027</a:t>
            </a:r>
            <a:endParaRPr/>
          </a:p>
          <a:p>
            <a:pPr indent="0" lvl="0" marL="0" marR="0" rtl="0" algn="l">
              <a:spcBef>
                <a:spcPts val="600"/>
              </a:spcBef>
              <a:spcAft>
                <a:spcPts val="0"/>
              </a:spcAft>
              <a:buNone/>
            </a:pPr>
            <a:r>
              <a:rPr b="1" i="0" lang="en-US" sz="1200" u="none" cap="none" strike="noStrike">
                <a:solidFill>
                  <a:srgbClr val="1E293B"/>
                </a:solidFill>
                <a:latin typeface="Arial"/>
                <a:ea typeface="Arial"/>
                <a:cs typeface="Arial"/>
                <a:sym typeface="Arial"/>
              </a:rPr>
              <a:t>•  Dani Wells Fargo — Promo expires Aug 1, 2027</a:t>
            </a:r>
            <a:endParaRPr/>
          </a:p>
          <a:p>
            <a:pPr indent="0" lvl="0" marL="0" marR="0" rtl="0" algn="l">
              <a:spcBef>
                <a:spcPts val="600"/>
              </a:spcBef>
              <a:spcAft>
                <a:spcPts val="0"/>
              </a:spcAft>
              <a:buNone/>
            </a:pPr>
            <a:r>
              <a:rPr b="1" i="0" lang="en-US" sz="1200" u="none" cap="none" strike="noStrike">
                <a:solidFill>
                  <a:srgbClr val="1E293B"/>
                </a:solidFill>
                <a:latin typeface="Arial"/>
                <a:ea typeface="Arial"/>
                <a:cs typeface="Arial"/>
                <a:sym typeface="Arial"/>
              </a:rPr>
              <a:t>•  The Two Transfer Cards — Expiring Oct &amp; Nov 2027</a:t>
            </a:r>
            <a:endParaRPr/>
          </a:p>
          <a:p>
            <a:pPr indent="0" lvl="0" marL="0" marR="0" rtl="0" algn="l">
              <a:spcBef>
                <a:spcPts val="600"/>
              </a:spcBef>
              <a:spcAft>
                <a:spcPts val="0"/>
              </a:spcAft>
              <a:buNone/>
            </a:pPr>
            <a:r>
              <a:rPr b="1" i="0" lang="en-US" sz="1200" u="none" cap="none" strike="noStrike">
                <a:solidFill>
                  <a:srgbClr val="D97706"/>
                </a:solidFill>
                <a:latin typeface="Arial"/>
                <a:ea typeface="Arial"/>
                <a:cs typeface="Arial"/>
                <a:sym typeface="Arial"/>
              </a:rPr>
              <a:t>•  Chase Slate Finale — Promo expires Mar 1, 2028</a:t>
            </a:r>
            <a:endParaRPr/>
          </a:p>
          <a:p>
            <a:pPr indent="0" lvl="0" marL="0" marR="0" rtl="0" algn="l">
              <a:spcBef>
                <a:spcPts val="1400"/>
              </a:spcBef>
              <a:spcAft>
                <a:spcPts val="0"/>
              </a:spcAft>
              <a:buNone/>
            </a:pPr>
            <a:r>
              <a:rPr b="0" i="1" lang="en-US" sz="1100" u="none" cap="none" strike="noStrike">
                <a:solidFill>
                  <a:srgbClr val="1E293B"/>
                </a:solidFill>
                <a:latin typeface="Arial"/>
                <a:ea typeface="Arial"/>
                <a:cs typeface="Arial"/>
                <a:sym typeface="Arial"/>
              </a:rPr>
              <a:t>Every promo balance at absolute ZERO by January 2028. Zero interest paid.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7"/>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8" name="Google Shape;128;p17"/>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THE PAPER TRAIL: TRANSFERS AS A CHEAT CODE</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Understanding the math behind our defensive balance transfer operations.</a:t>
            </a:r>
            <a:endParaRPr/>
          </a:p>
        </p:txBody>
      </p:sp>
      <p:sp>
        <p:nvSpPr>
          <p:cNvPr id="129" name="Google Shape;129;p17"/>
          <p:cNvSpPr/>
          <p:nvPr/>
        </p:nvSpPr>
        <p:spPr>
          <a:xfrm>
            <a:off x="914400" y="1828800"/>
            <a:ext cx="493776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0" name="Google Shape;130;p17"/>
          <p:cNvSpPr txBox="1"/>
          <p:nvPr/>
        </p:nvSpPr>
        <p:spPr>
          <a:xfrm>
            <a:off x="109728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BE123C"/>
                </a:solidFill>
                <a:latin typeface="Arial"/>
                <a:ea typeface="Arial"/>
                <a:cs typeface="Arial"/>
                <a:sym typeface="Arial"/>
              </a:rPr>
              <a:t>THE ACTIVE SILENT THIEF</a:t>
            </a:r>
            <a:endParaRPr/>
          </a:p>
          <a:p>
            <a:pPr indent="0" lvl="0" marL="0" marR="0" rtl="0" algn="l">
              <a:spcBef>
                <a:spcPts val="1800"/>
              </a:spcBef>
              <a:spcAft>
                <a:spcPts val="0"/>
              </a:spcAft>
              <a:buNone/>
            </a:pPr>
            <a:r>
              <a:rPr b="1" i="0" lang="en-US" sz="2200" u="none" cap="none" strike="noStrike">
                <a:solidFill>
                  <a:srgbClr val="1E293B"/>
                </a:solidFill>
                <a:latin typeface="Georgia"/>
                <a:ea typeface="Georgia"/>
                <a:cs typeface="Georgia"/>
                <a:sym typeface="Georgia"/>
              </a:rPr>
              <a:t>Interest Paid Now: ~$399 / mo</a:t>
            </a:r>
            <a:endParaRPr/>
          </a:p>
          <a:p>
            <a:pPr indent="0" lvl="0" marL="0" marR="0" rtl="0" algn="l">
              <a:spcBef>
                <a:spcPts val="1400"/>
              </a:spcBef>
              <a:spcAft>
                <a:spcPts val="0"/>
              </a:spcAft>
              <a:buNone/>
            </a:pPr>
            <a:r>
              <a:rPr b="0" i="0" lang="en-US" sz="1200" u="none" cap="none" strike="noStrike">
                <a:solidFill>
                  <a:srgbClr val="1E293B"/>
                </a:solidFill>
                <a:latin typeface="Arial"/>
                <a:ea typeface="Arial"/>
                <a:cs typeface="Arial"/>
                <a:sym typeface="Arial"/>
              </a:rPr>
              <a:t>This isn't a theoretical argument. We are actively paying almost $400 every single month in purchase interest—primarily on the Texas Trust balance at 13.90%.</a:t>
            </a:r>
            <a:endParaRPr/>
          </a:p>
          <a:p>
            <a:pPr indent="0" lvl="0" marL="0" marR="0" rtl="0" algn="l">
              <a:spcBef>
                <a:spcPts val="1400"/>
              </a:spcBef>
              <a:spcAft>
                <a:spcPts val="0"/>
              </a:spcAft>
              <a:buNone/>
            </a:pPr>
            <a:r>
              <a:rPr b="0" i="1" lang="en-US" sz="1100" u="none" cap="none" strike="noStrike">
                <a:solidFill>
                  <a:srgbClr val="475569"/>
                </a:solidFill>
                <a:latin typeface="Arial"/>
                <a:ea typeface="Arial"/>
                <a:cs typeface="Arial"/>
                <a:sym typeface="Arial"/>
              </a:rPr>
              <a:t>If a 0% promotional card rolls to standard interest (~20%+), every $10,000 carried costs $2,000/year in interest. A bleeding wound we cannot allow.</a:t>
            </a:r>
            <a:endParaRPr/>
          </a:p>
        </p:txBody>
      </p:sp>
      <p:sp>
        <p:nvSpPr>
          <p:cNvPr id="131" name="Google Shape;131;p17"/>
          <p:cNvSpPr/>
          <p:nvPr/>
        </p:nvSpPr>
        <p:spPr>
          <a:xfrm>
            <a:off x="6309360" y="1828800"/>
            <a:ext cx="4937760" cy="4114800"/>
          </a:xfrm>
          <a:prstGeom prst="rect">
            <a:avLst/>
          </a:prstGeom>
          <a:solidFill>
            <a:srgbClr val="1E293B"/>
          </a:solidFill>
          <a:ln cap="flat" cmpd="sng" w="9525">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2" name="Google Shape;132;p17"/>
          <p:cNvSpPr txBox="1"/>
          <p:nvPr/>
        </p:nvSpPr>
        <p:spPr>
          <a:xfrm>
            <a:off x="649224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INSIDER SHIELD</a:t>
            </a:r>
            <a:endParaRPr/>
          </a:p>
          <a:p>
            <a:pPr indent="0" lvl="0" marL="0" marR="0" rtl="0" algn="l">
              <a:spcBef>
                <a:spcPts val="1800"/>
              </a:spcBef>
              <a:spcAft>
                <a:spcPts val="0"/>
              </a:spcAft>
              <a:buNone/>
            </a:pPr>
            <a:r>
              <a:rPr b="1" i="0" lang="en-US" sz="2200" u="none" cap="none" strike="noStrike">
                <a:solidFill>
                  <a:srgbClr val="F8FAFC"/>
                </a:solidFill>
                <a:latin typeface="Georgia"/>
                <a:ea typeface="Georgia"/>
                <a:cs typeface="Georgia"/>
                <a:sym typeface="Georgia"/>
              </a:rPr>
              <a:t>The One-Time 5% Toll</a:t>
            </a:r>
            <a:endParaRPr/>
          </a:p>
          <a:p>
            <a:pPr indent="0" lvl="0" marL="0" marR="0" rtl="0" algn="l">
              <a:spcBef>
                <a:spcPts val="1400"/>
              </a:spcBef>
              <a:spcAft>
                <a:spcPts val="0"/>
              </a:spcAft>
              <a:buNone/>
            </a:pPr>
            <a:r>
              <a:rPr b="0" i="0" lang="en-US" sz="1200" u="none" cap="none" strike="noStrike">
                <a:solidFill>
                  <a:srgbClr val="F8FAFC"/>
                </a:solidFill>
                <a:latin typeface="Arial"/>
                <a:ea typeface="Arial"/>
                <a:cs typeface="Arial"/>
                <a:sym typeface="Arial"/>
              </a:rPr>
              <a:t>Rolling our Stage 1 remaining balances onto fresh 12-month 0% cards incurs a small, one-time 5% transfer fee on ONLY what remains to move.</a:t>
            </a:r>
            <a:endParaRPr/>
          </a:p>
          <a:p>
            <a:pPr indent="0" lvl="0" marL="0" marR="0" rtl="0" algn="l">
              <a:spcBef>
                <a:spcPts val="1400"/>
              </a:spcBef>
              <a:spcAft>
                <a:spcPts val="0"/>
              </a:spcAft>
              <a:buNone/>
            </a:pPr>
            <a:r>
              <a:rPr b="0" i="0" lang="en-US" sz="1100" u="none" cap="none" strike="noStrike">
                <a:solidFill>
                  <a:srgbClr val="F8FAFC"/>
                </a:solidFill>
                <a:latin typeface="Arial"/>
                <a:ea typeface="Arial"/>
                <a:cs typeface="Arial"/>
                <a:sym typeface="Arial"/>
              </a:rPr>
              <a:t>•  No ongoing monthly compound interest</a:t>
            </a:r>
            <a:br>
              <a:rPr b="0" i="0" lang="en-US" sz="1100" u="none" cap="none" strike="noStrike">
                <a:solidFill>
                  <a:srgbClr val="F8FAFC"/>
                </a:solidFill>
                <a:latin typeface="Arial"/>
                <a:ea typeface="Arial"/>
                <a:cs typeface="Arial"/>
                <a:sym typeface="Arial"/>
              </a:rPr>
            </a:br>
            <a:r>
              <a:rPr b="0" i="0" lang="en-US" sz="1100" u="none" cap="none" strike="noStrike">
                <a:solidFill>
                  <a:srgbClr val="F8FAFC"/>
                </a:solidFill>
                <a:latin typeface="Arial"/>
                <a:ea typeface="Arial"/>
                <a:cs typeface="Arial"/>
                <a:sym typeface="Arial"/>
              </a:rPr>
              <a:t>•  Every dollar paid down before transfer shrinks the fee</a:t>
            </a:r>
            <a:br>
              <a:rPr b="0" i="0" lang="en-US" sz="1100" u="none" cap="none" strike="noStrike">
                <a:solidFill>
                  <a:srgbClr val="F8FAFC"/>
                </a:solidFill>
                <a:latin typeface="Arial"/>
                <a:ea typeface="Arial"/>
                <a:cs typeface="Arial"/>
                <a:sym typeface="Arial"/>
              </a:rPr>
            </a:br>
            <a:r>
              <a:rPr b="0" i="0" lang="en-US" sz="1100" u="none" cap="none" strike="noStrike">
                <a:solidFill>
                  <a:srgbClr val="F8FAFC"/>
                </a:solidFill>
                <a:latin typeface="Arial"/>
                <a:ea typeface="Arial"/>
                <a:cs typeface="Arial"/>
                <a:sym typeface="Arial"/>
              </a:rPr>
              <a:t>•  A microscopic cost to guarantee 0% protection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8"/>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9" name="Google Shape;139;p18"/>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INTERROGATING THE SUSPECT: WHAT IS NORMAL?</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Let's examine the USDA national spending benchmarks first. Let them tell the story.</a:t>
            </a:r>
            <a:endParaRPr/>
          </a:p>
        </p:txBody>
      </p:sp>
      <p:sp>
        <p:nvSpPr>
          <p:cNvPr id="140" name="Google Shape;140;p18"/>
          <p:cNvSpPr/>
          <p:nvPr/>
        </p:nvSpPr>
        <p:spPr>
          <a:xfrm>
            <a:off x="914400" y="1828800"/>
            <a:ext cx="493776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1" name="Google Shape;141;p18"/>
          <p:cNvSpPr txBox="1"/>
          <p:nvPr/>
        </p:nvSpPr>
        <p:spPr>
          <a:xfrm>
            <a:off x="109728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0D9488"/>
                </a:solidFill>
                <a:latin typeface="Arial"/>
                <a:ea typeface="Arial"/>
                <a:cs typeface="Arial"/>
                <a:sym typeface="Arial"/>
              </a:rPr>
              <a:t>USDA &amp; BLS NATIONAL BENCHMARKS</a:t>
            </a:r>
            <a:endParaRPr/>
          </a:p>
          <a:p>
            <a:pPr indent="0" lvl="0" marL="0" marR="0" rtl="0" algn="l">
              <a:spcBef>
                <a:spcPts val="1800"/>
              </a:spcBef>
              <a:spcAft>
                <a:spcPts val="0"/>
              </a:spcAft>
              <a:buNone/>
            </a:pPr>
            <a:r>
              <a:rPr b="1" i="0" lang="en-US" sz="1300" u="none" cap="none" strike="noStrike">
                <a:solidFill>
                  <a:srgbClr val="1E293B"/>
                </a:solidFill>
                <a:latin typeface="Arial"/>
                <a:ea typeface="Arial"/>
                <a:cs typeface="Arial"/>
                <a:sym typeface="Arial"/>
              </a:rPr>
              <a:t>•  USDA Thrifty Plan: $900 - $1,100 / mo</a:t>
            </a:r>
            <a:br>
              <a:rPr b="1" i="0" lang="en-US" sz="1300" u="none" cap="none" strike="noStrike">
                <a:solidFill>
                  <a:srgbClr val="1E293B"/>
                </a:solidFill>
                <a:latin typeface="Arial"/>
                <a:ea typeface="Arial"/>
                <a:cs typeface="Arial"/>
                <a:sym typeface="Arial"/>
              </a:rPr>
            </a:br>
            <a:r>
              <a:rPr b="1" i="0" lang="en-US" sz="1300" u="none" cap="none" strike="noStrike">
                <a:solidFill>
                  <a:srgbClr val="1E293B"/>
                </a:solidFill>
                <a:latin typeface="Arial"/>
                <a:ea typeface="Arial"/>
                <a:cs typeface="Arial"/>
                <a:sym typeface="Arial"/>
              </a:rPr>
              <a:t>•  USDA Moderate Plan: $1,200 - $1,500 / mo</a:t>
            </a:r>
            <a:br>
              <a:rPr b="1" i="0" lang="en-US" sz="1300" u="none" cap="none" strike="noStrike">
                <a:solidFill>
                  <a:srgbClr val="1E293B"/>
                </a:solidFill>
                <a:latin typeface="Arial"/>
                <a:ea typeface="Arial"/>
                <a:cs typeface="Arial"/>
                <a:sym typeface="Arial"/>
              </a:rPr>
            </a:br>
            <a:r>
              <a:rPr b="1" i="0" lang="en-US" sz="1300" u="none" cap="none" strike="noStrike">
                <a:solidFill>
                  <a:srgbClr val="1E293B"/>
                </a:solidFill>
                <a:latin typeface="Arial"/>
                <a:ea typeface="Arial"/>
                <a:cs typeface="Arial"/>
                <a:sym typeface="Arial"/>
              </a:rPr>
              <a:t>•  USDA Liberal Plan: $1,600 - $1,900 / mo</a:t>
            </a:r>
            <a:endParaRPr/>
          </a:p>
          <a:p>
            <a:pPr indent="0" lvl="0" marL="0" marR="0" rtl="0" algn="l">
              <a:spcBef>
                <a:spcPts val="1400"/>
              </a:spcBef>
              <a:spcAft>
                <a:spcPts val="0"/>
              </a:spcAft>
              <a:buNone/>
            </a:pPr>
            <a:r>
              <a:rPr b="1" i="0" lang="en-US" sz="1200" u="none" cap="none" strike="noStrike">
                <a:solidFill>
                  <a:srgbClr val="1E293B"/>
                </a:solidFill>
                <a:latin typeface="Arial"/>
                <a:ea typeface="Arial"/>
                <a:cs typeface="Arial"/>
                <a:sym typeface="Arial"/>
              </a:rPr>
              <a:t>Income-Bracket Reference ($200k-$275k):</a:t>
            </a:r>
            <a:endParaRPr/>
          </a:p>
          <a:p>
            <a:pPr indent="0" lvl="0" marL="0" marR="0" rtl="0" algn="l">
              <a:spcBef>
                <a:spcPts val="400"/>
              </a:spcBef>
              <a:spcAft>
                <a:spcPts val="0"/>
              </a:spcAft>
              <a:buNone/>
            </a:pPr>
            <a:r>
              <a:rPr b="0" i="0" lang="en-US" sz="1100" u="none" cap="none" strike="noStrike">
                <a:solidFill>
                  <a:srgbClr val="475569"/>
                </a:solidFill>
                <a:latin typeface="Arial"/>
                <a:ea typeface="Arial"/>
                <a:cs typeface="Arial"/>
                <a:sym typeface="Arial"/>
              </a:rPr>
              <a:t>Average monthly food spend including dining out is $1,800 - $2,200. Financial advisors consider a healthy target at our income to be $1,360 - $1,700/mo.</a:t>
            </a:r>
            <a:endParaRPr/>
          </a:p>
        </p:txBody>
      </p:sp>
      <p:sp>
        <p:nvSpPr>
          <p:cNvPr id="142" name="Google Shape;142;p18"/>
          <p:cNvSpPr/>
          <p:nvPr/>
        </p:nvSpPr>
        <p:spPr>
          <a:xfrm>
            <a:off x="6309360" y="1828800"/>
            <a:ext cx="4937760" cy="4114800"/>
          </a:xfrm>
          <a:prstGeom prst="rect">
            <a:avLst/>
          </a:prstGeom>
          <a:solidFill>
            <a:srgbClr val="1E293B"/>
          </a:solidFill>
          <a:ln cap="flat" cmpd="sng" w="9525">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3" name="Google Shape;143;p18"/>
          <p:cNvSpPr txBox="1"/>
          <p:nvPr/>
        </p:nvSpPr>
        <p:spPr>
          <a:xfrm>
            <a:off x="649224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OUR DELIBERATE COMFORT BUFFER</a:t>
            </a:r>
            <a:endParaRPr/>
          </a:p>
          <a:p>
            <a:pPr indent="0" lvl="0" marL="0" marR="0" rtl="0" algn="l">
              <a:spcBef>
                <a:spcPts val="1800"/>
              </a:spcBef>
              <a:spcAft>
                <a:spcPts val="0"/>
              </a:spcAft>
              <a:buNone/>
            </a:pPr>
            <a:r>
              <a:rPr b="1" i="0" lang="en-US" sz="2200" u="none" cap="none" strike="noStrike">
                <a:solidFill>
                  <a:srgbClr val="F8FAFC"/>
                </a:solidFill>
                <a:latin typeface="Georgia"/>
                <a:ea typeface="Georgia"/>
                <a:cs typeface="Georgia"/>
                <a:sym typeface="Georgia"/>
              </a:rPr>
              <a:t>Our Food Budget: $2,500 / mo</a:t>
            </a:r>
            <a:endParaRPr/>
          </a:p>
          <a:p>
            <a:pPr indent="0" lvl="0" marL="0" marR="0" rtl="0" algn="l">
              <a:spcBef>
                <a:spcPts val="1400"/>
              </a:spcBef>
              <a:spcAft>
                <a:spcPts val="0"/>
              </a:spcAft>
              <a:buNone/>
            </a:pPr>
            <a:r>
              <a:rPr b="0" i="0" lang="en-US" sz="1300" u="none" cap="none" strike="noStrike">
                <a:solidFill>
                  <a:srgbClr val="F8FAFC"/>
                </a:solidFill>
                <a:latin typeface="Arial"/>
                <a:ea typeface="Arial"/>
                <a:cs typeface="Arial"/>
                <a:sym typeface="Arial"/>
              </a:rPr>
              <a:t>We are deliberately setting our proposed budget ABOVE every single benchmark. Not at it. Above it.</a:t>
            </a:r>
            <a:endParaRPr/>
          </a:p>
          <a:p>
            <a:pPr indent="0" lvl="0" marL="0" marR="0" rtl="0" algn="l">
              <a:spcBef>
                <a:spcPts val="1400"/>
              </a:spcBef>
              <a:spcAft>
                <a:spcPts val="0"/>
              </a:spcAft>
              <a:buNone/>
            </a:pPr>
            <a:r>
              <a:rPr b="0" i="1" lang="en-US" sz="1100" u="none" cap="none" strike="noStrike">
                <a:solidFill>
                  <a:srgbClr val="D97706"/>
                </a:solidFill>
                <a:latin typeface="Arial"/>
                <a:ea typeface="Arial"/>
                <a:cs typeface="Arial"/>
                <a:sym typeface="Arial"/>
              </a:rPr>
              <a:t>"The liberal plan says $1,900. Our income group averages $2,200. I am asking for $2,500—more than any of them—because I want us to be comfortable. I built this room in on purpose."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0" name="Google Shape;150;p19"/>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EXHIBIT A: DAILY FOOD SPEND COMPARISON</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A month is hard to visualize. A day is simple. $1,251/mo is a sacrifice; $41/day is a decision.</a:t>
            </a:r>
            <a:endParaRPr/>
          </a:p>
        </p:txBody>
      </p:sp>
      <p:pic>
        <p:nvPicPr>
          <p:cNvPr descr="daily_spend.png" id="151" name="Google Shape;151;p19"/>
          <p:cNvPicPr preferRelativeResize="0"/>
          <p:nvPr/>
        </p:nvPicPr>
        <p:blipFill rotWithShape="1">
          <a:blip r:embed="rId3">
            <a:alphaModFix/>
          </a:blip>
          <a:srcRect b="0" l="0" r="0" t="0"/>
          <a:stretch/>
        </p:blipFill>
        <p:spPr>
          <a:xfrm>
            <a:off x="914400" y="1645920"/>
            <a:ext cx="5669280" cy="4389120"/>
          </a:xfrm>
          <a:prstGeom prst="rect">
            <a:avLst/>
          </a:prstGeom>
          <a:noFill/>
          <a:ln>
            <a:noFill/>
          </a:ln>
        </p:spPr>
      </p:pic>
      <p:sp>
        <p:nvSpPr>
          <p:cNvPr id="152" name="Google Shape;152;p19"/>
          <p:cNvSpPr/>
          <p:nvPr/>
        </p:nvSpPr>
        <p:spPr>
          <a:xfrm>
            <a:off x="6949440" y="1645920"/>
            <a:ext cx="4297680" cy="4389120"/>
          </a:xfrm>
          <a:prstGeom prst="rect">
            <a:avLst/>
          </a:prstGeom>
          <a:solidFill>
            <a:srgbClr val="1E293B"/>
          </a:solidFill>
          <a:ln cap="flat" cmpd="sng" w="9525">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3" name="Google Shape;153;p19"/>
          <p:cNvSpPr txBox="1"/>
          <p:nvPr/>
        </p:nvSpPr>
        <p:spPr>
          <a:xfrm>
            <a:off x="7132320" y="1828800"/>
            <a:ext cx="3931920" cy="4023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ANATOMY OF THE DAILY GAP</a:t>
            </a:r>
            <a:endParaRPr/>
          </a:p>
          <a:p>
            <a:pPr indent="0" lvl="0" marL="0" marR="0" rtl="0" algn="l">
              <a:spcBef>
                <a:spcPts val="1800"/>
              </a:spcBef>
              <a:spcAft>
                <a:spcPts val="0"/>
              </a:spcAft>
              <a:buNone/>
            </a:pPr>
            <a:r>
              <a:rPr b="1" i="0" lang="en-US" sz="2000" u="none" cap="none" strike="noStrike">
                <a:solidFill>
                  <a:srgbClr val="F8FAFC"/>
                </a:solidFill>
                <a:latin typeface="Georgia"/>
                <a:ea typeface="Georgia"/>
                <a:cs typeface="Georgia"/>
                <a:sym typeface="Georgia"/>
              </a:rPr>
              <a:t>The Gap: $41.09 per day</a:t>
            </a:r>
            <a:endParaRPr/>
          </a:p>
          <a:p>
            <a:pPr indent="0" lvl="0" marL="0" marR="0" rtl="0" algn="l">
              <a:spcBef>
                <a:spcPts val="1400"/>
              </a:spcBef>
              <a:spcAft>
                <a:spcPts val="0"/>
              </a:spcAft>
              <a:buNone/>
            </a:pPr>
            <a:r>
              <a:rPr b="0" i="0" lang="en-US" sz="1200" u="none" cap="none" strike="noStrike">
                <a:solidFill>
                  <a:srgbClr val="F8FAFC"/>
                </a:solidFill>
                <a:latin typeface="Arial"/>
                <a:ea typeface="Arial"/>
                <a:cs typeface="Arial"/>
                <a:sym typeface="Arial"/>
              </a:rPr>
              <a:t>Moving from our massive $123.22/day everyday baseline to our comfortable $82.13/day budget.</a:t>
            </a:r>
            <a:endParaRPr/>
          </a:p>
          <a:p>
            <a:pPr indent="0" lvl="0" marL="0" marR="0" rtl="0" algn="l">
              <a:spcBef>
                <a:spcPts val="1400"/>
              </a:spcBef>
              <a:spcAft>
                <a:spcPts val="0"/>
              </a:spcAft>
              <a:buNone/>
            </a:pPr>
            <a:r>
              <a:rPr b="1" i="0" lang="en-US" sz="1200" u="none" cap="none" strike="noStrike">
                <a:solidFill>
                  <a:srgbClr val="F8FAFC"/>
                </a:solidFill>
                <a:latin typeface="Arial"/>
                <a:ea typeface="Arial"/>
                <a:cs typeface="Arial"/>
                <a:sym typeface="Arial"/>
              </a:rPr>
              <a:t>Per Person, Per Day Breakdown:</a:t>
            </a:r>
            <a:endParaRPr/>
          </a:p>
          <a:p>
            <a:pPr indent="0" lvl="0" marL="0" marR="0" rtl="0" algn="l">
              <a:spcBef>
                <a:spcPts val="600"/>
              </a:spcBef>
              <a:spcAft>
                <a:spcPts val="0"/>
              </a:spcAft>
              <a:buNone/>
            </a:pPr>
            <a:r>
              <a:rPr b="0" i="0" lang="en-US" sz="1200" u="none" cap="none" strike="noStrike">
                <a:solidFill>
                  <a:srgbClr val="F8FAFC"/>
                </a:solidFill>
                <a:latin typeface="Arial"/>
                <a:ea typeface="Arial"/>
                <a:cs typeface="Arial"/>
                <a:sym typeface="Arial"/>
              </a:rPr>
              <a:t>•  Current Spend: $30.81 per person/day</a:t>
            </a:r>
            <a:br>
              <a:rPr b="0" i="0" lang="en-US" sz="1200" u="none" cap="none" strike="noStrike">
                <a:solidFill>
                  <a:srgbClr val="F8FAFC"/>
                </a:solidFill>
                <a:latin typeface="Arial"/>
                <a:ea typeface="Arial"/>
                <a:cs typeface="Arial"/>
                <a:sym typeface="Arial"/>
              </a:rPr>
            </a:br>
            <a:r>
              <a:rPr b="0" i="0" lang="en-US" sz="1200" u="none" cap="none" strike="noStrike">
                <a:solidFill>
                  <a:srgbClr val="F8FAFC"/>
                </a:solidFill>
                <a:latin typeface="Arial"/>
                <a:ea typeface="Arial"/>
                <a:cs typeface="Arial"/>
                <a:sym typeface="Arial"/>
              </a:rPr>
              <a:t>•  Proposed Budget: $20.53 per person/day</a:t>
            </a:r>
            <a:br>
              <a:rPr b="0" i="0" lang="en-US" sz="1200" u="none" cap="none" strike="noStrike">
                <a:solidFill>
                  <a:srgbClr val="F8FAFC"/>
                </a:solidFill>
                <a:latin typeface="Arial"/>
                <a:ea typeface="Arial"/>
                <a:cs typeface="Arial"/>
                <a:sym typeface="Arial"/>
              </a:rPr>
            </a:br>
            <a:r>
              <a:rPr b="0" i="0" lang="en-US" sz="1200" u="none" cap="none" strike="noStrike">
                <a:solidFill>
                  <a:srgbClr val="F8FAFC"/>
                </a:solidFill>
                <a:latin typeface="Arial"/>
                <a:ea typeface="Arial"/>
                <a:cs typeface="Arial"/>
                <a:sym typeface="Arial"/>
              </a:rPr>
              <a:t>•  USDA Moderate Plan: $10.84 per person/day</a:t>
            </a:r>
            <a:endParaRPr/>
          </a:p>
          <a:p>
            <a:pPr indent="0" lvl="0" marL="0" marR="0" rtl="0" algn="l">
              <a:spcBef>
                <a:spcPts val="1400"/>
              </a:spcBef>
              <a:spcAft>
                <a:spcPts val="0"/>
              </a:spcAft>
              <a:buNone/>
            </a:pPr>
            <a:r>
              <a:rPr b="0" i="1" lang="en-US" sz="1100" u="none" cap="none" strike="noStrike">
                <a:solidFill>
                  <a:srgbClr val="D97706"/>
                </a:solidFill>
                <a:latin typeface="Arial"/>
                <a:ea typeface="Arial"/>
                <a:cs typeface="Arial"/>
                <a:sym typeface="Arial"/>
              </a:rPr>
              <a:t>Even after the budget, we spend double the national moderate average per person.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0"/>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0" name="Google Shape;160;p20"/>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EXHIBIT B: THE 10-MONTH PAPER TRAIL</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A detailed ledger of our actual transactions over the last 10 months.</a:t>
            </a:r>
            <a:endParaRPr/>
          </a:p>
        </p:txBody>
      </p:sp>
      <p:pic>
        <p:nvPicPr>
          <p:cNvPr descr="history_spend.png" id="161" name="Google Shape;161;p20"/>
          <p:cNvPicPr preferRelativeResize="0"/>
          <p:nvPr/>
        </p:nvPicPr>
        <p:blipFill rotWithShape="1">
          <a:blip r:embed="rId3">
            <a:alphaModFix/>
          </a:blip>
          <a:srcRect b="0" l="0" r="0" t="0"/>
          <a:stretch/>
        </p:blipFill>
        <p:spPr>
          <a:xfrm>
            <a:off x="914400" y="1645920"/>
            <a:ext cx="5669280" cy="4389120"/>
          </a:xfrm>
          <a:prstGeom prst="rect">
            <a:avLst/>
          </a:prstGeom>
          <a:noFill/>
          <a:ln>
            <a:noFill/>
          </a:ln>
        </p:spPr>
      </p:pic>
      <p:sp>
        <p:nvSpPr>
          <p:cNvPr id="162" name="Google Shape;162;p20"/>
          <p:cNvSpPr/>
          <p:nvPr/>
        </p:nvSpPr>
        <p:spPr>
          <a:xfrm>
            <a:off x="6949440" y="1645920"/>
            <a:ext cx="4297680" cy="438912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3" name="Google Shape;163;p20"/>
          <p:cNvSpPr txBox="1"/>
          <p:nvPr/>
        </p:nvSpPr>
        <p:spPr>
          <a:xfrm>
            <a:off x="7132320" y="1828800"/>
            <a:ext cx="3931920" cy="4023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BE123C"/>
                </a:solidFill>
                <a:latin typeface="Arial"/>
                <a:ea typeface="Arial"/>
                <a:cs typeface="Arial"/>
                <a:sym typeface="Arial"/>
              </a:rPr>
              <a:t>THE BEACH TRIP ALIBI</a:t>
            </a:r>
            <a:endParaRPr/>
          </a:p>
          <a:p>
            <a:pPr indent="0" lvl="0" marL="0" marR="0" rtl="0" algn="l">
              <a:spcBef>
                <a:spcPts val="1400"/>
              </a:spcBef>
              <a:spcAft>
                <a:spcPts val="0"/>
              </a:spcAft>
              <a:buNone/>
            </a:pPr>
            <a:r>
              <a:rPr b="1" i="0" lang="en-US" sz="2000" u="none" cap="none" strike="noStrike">
                <a:solidFill>
                  <a:srgbClr val="1E293B"/>
                </a:solidFill>
                <a:latin typeface="Georgia"/>
                <a:ea typeface="Georgia"/>
                <a:cs typeface="Georgia"/>
                <a:sym typeface="Georgia"/>
              </a:rPr>
              <a:t>July Spend: $3,987</a:t>
            </a:r>
            <a:endParaRPr/>
          </a:p>
          <a:p>
            <a:pPr indent="0" lvl="0" marL="0" marR="0" rtl="0" algn="l">
              <a:spcBef>
                <a:spcPts val="1000"/>
              </a:spcBef>
              <a:spcAft>
                <a:spcPts val="0"/>
              </a:spcAft>
              <a:buNone/>
            </a:pPr>
            <a:r>
              <a:rPr b="1" i="0" lang="en-US" sz="1200" u="none" cap="none" strike="noStrike">
                <a:solidFill>
                  <a:srgbClr val="1E293B"/>
                </a:solidFill>
                <a:latin typeface="Arial"/>
                <a:ea typeface="Arial"/>
                <a:cs typeface="Arial"/>
                <a:sym typeface="Arial"/>
              </a:rPr>
              <a:t>•  Beach Trip Food Spend: $1,445</a:t>
            </a:r>
            <a:br>
              <a:rPr b="1" i="0" lang="en-US" sz="1200" u="none" cap="none" strike="noStrike">
                <a:solidFill>
                  <a:srgbClr val="1E293B"/>
                </a:solidFill>
                <a:latin typeface="Arial"/>
                <a:ea typeface="Arial"/>
                <a:cs typeface="Arial"/>
                <a:sym typeface="Arial"/>
              </a:rPr>
            </a:br>
            <a:r>
              <a:rPr b="1" i="0" lang="en-US" sz="1200" u="none" cap="none" strike="noStrike">
                <a:solidFill>
                  <a:srgbClr val="1E293B"/>
                </a:solidFill>
                <a:latin typeface="Arial"/>
                <a:ea typeface="Arial"/>
                <a:cs typeface="Arial"/>
                <a:sym typeface="Arial"/>
              </a:rPr>
              <a:t>•  Everyday Food Spend: $2,542</a:t>
            </a:r>
            <a:endParaRPr/>
          </a:p>
          <a:p>
            <a:pPr indent="0" lvl="0" marL="0" marR="0" rtl="0" algn="l">
              <a:spcBef>
                <a:spcPts val="1000"/>
              </a:spcBef>
              <a:spcAft>
                <a:spcPts val="0"/>
              </a:spcAft>
              <a:buNone/>
            </a:pPr>
            <a:r>
              <a:rPr b="0" i="0" lang="en-US" sz="1200" u="none" cap="none" strike="noStrike">
                <a:solidFill>
                  <a:srgbClr val="475569"/>
                </a:solidFill>
                <a:latin typeface="Arial"/>
                <a:ea typeface="Arial"/>
                <a:cs typeface="Arial"/>
                <a:sym typeface="Arial"/>
              </a:rPr>
              <a:t>Our vacation is 100% protected. Vacation food has its own separate line item. It is NOT part of the food budget and is NOT being cut.</a:t>
            </a:r>
            <a:endParaRPr/>
          </a:p>
          <a:p>
            <a:pPr indent="0" lvl="0" marL="0" marR="0" rtl="0" algn="ctr">
              <a:spcBef>
                <a:spcPts val="1200"/>
              </a:spcBef>
              <a:spcAft>
                <a:spcPts val="0"/>
              </a:spcAft>
              <a:buNone/>
            </a:pPr>
            <a:r>
              <a:rPr b="1" i="0" lang="en-US" sz="1200" u="none" cap="none" strike="noStrike">
                <a:solidFill>
                  <a:srgbClr val="D97706"/>
                </a:solidFill>
                <a:latin typeface="Arial"/>
                <a:ea typeface="Arial"/>
                <a:cs typeface="Arial"/>
                <a:sym typeface="Arial"/>
              </a:rPr>
              <a:t>"The beach is in there. The beach stays."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1"/>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0" name="Google Shape;170;p21"/>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THE SOLVED HEIST: WHAT ONE BUDGET UNLOCKS</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A single category change provides the primary fuel for our entire debt-freedom strategy.</a:t>
            </a:r>
            <a:endParaRPr/>
          </a:p>
        </p:txBody>
      </p:sp>
      <p:sp>
        <p:nvSpPr>
          <p:cNvPr id="171" name="Google Shape;171;p21"/>
          <p:cNvSpPr/>
          <p:nvPr/>
        </p:nvSpPr>
        <p:spPr>
          <a:xfrm>
            <a:off x="914400" y="1828800"/>
            <a:ext cx="493776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2" name="Google Shape;172;p21"/>
          <p:cNvSpPr txBox="1"/>
          <p:nvPr/>
        </p:nvSpPr>
        <p:spPr>
          <a:xfrm>
            <a:off x="109728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0D9488"/>
                </a:solidFill>
                <a:latin typeface="Arial"/>
                <a:ea typeface="Arial"/>
                <a:cs typeface="Arial"/>
                <a:sym typeface="Arial"/>
              </a:rPr>
              <a:t>THE CASH FLOW VELOCITY</a:t>
            </a:r>
            <a:endParaRPr/>
          </a:p>
          <a:p>
            <a:pPr indent="0" lvl="0" marL="0" marR="0" rtl="0" algn="l">
              <a:spcBef>
                <a:spcPts val="1800"/>
              </a:spcBef>
              <a:spcAft>
                <a:spcPts val="0"/>
              </a:spcAft>
              <a:buNone/>
            </a:pPr>
            <a:r>
              <a:rPr b="1" i="0" lang="en-US" sz="2200" u="none" cap="none" strike="noStrike">
                <a:solidFill>
                  <a:srgbClr val="1E293B"/>
                </a:solidFill>
                <a:latin typeface="Georgia"/>
                <a:ea typeface="Georgia"/>
                <a:cs typeface="Georgia"/>
                <a:sym typeface="Georgia"/>
              </a:rPr>
              <a:t>$1,251 / month Freed</a:t>
            </a:r>
            <a:endParaRPr/>
          </a:p>
          <a:p>
            <a:pPr indent="0" lvl="0" marL="0" marR="0" rtl="0" algn="l">
              <a:spcBef>
                <a:spcPts val="1400"/>
              </a:spcBef>
              <a:spcAft>
                <a:spcPts val="0"/>
              </a:spcAft>
              <a:buNone/>
            </a:pPr>
            <a:r>
              <a:rPr b="1" i="0" lang="en-US" sz="1200" u="none" cap="none" strike="noStrike">
                <a:solidFill>
                  <a:srgbClr val="1E293B"/>
                </a:solidFill>
                <a:latin typeface="Arial"/>
                <a:ea typeface="Arial"/>
                <a:cs typeface="Arial"/>
                <a:sym typeface="Arial"/>
              </a:rPr>
              <a:t>•  Freed up over 18-month countdown: $22,516</a:t>
            </a:r>
            <a:endParaRPr/>
          </a:p>
          <a:p>
            <a:pPr indent="0" lvl="0" marL="0" marR="0" rtl="0" algn="l">
              <a:spcBef>
                <a:spcPts val="800"/>
              </a:spcBef>
              <a:spcAft>
                <a:spcPts val="0"/>
              </a:spcAft>
              <a:buNone/>
            </a:pPr>
            <a:r>
              <a:rPr b="1" i="0" lang="en-US" sz="1200" u="none" cap="none" strike="noStrike">
                <a:solidFill>
                  <a:srgbClr val="1E293B"/>
                </a:solidFill>
                <a:latin typeface="Arial"/>
                <a:ea typeface="Arial"/>
                <a:cs typeface="Arial"/>
                <a:sym typeface="Arial"/>
              </a:rPr>
              <a:t>•  Freed up over a single full year: $15,011</a:t>
            </a:r>
            <a:endParaRPr/>
          </a:p>
          <a:p>
            <a:pPr indent="0" lvl="0" marL="0" marR="0" rtl="0" algn="l">
              <a:spcBef>
                <a:spcPts val="1400"/>
              </a:spcBef>
              <a:spcAft>
                <a:spcPts val="0"/>
              </a:spcAft>
              <a:buNone/>
            </a:pPr>
            <a:r>
              <a:rPr b="0" i="1" lang="en-US" sz="1100" u="none" cap="none" strike="noStrike">
                <a:solidFill>
                  <a:srgbClr val="475569"/>
                </a:solidFill>
                <a:latin typeface="Arial"/>
                <a:ea typeface="Arial"/>
                <a:cs typeface="Arial"/>
                <a:sym typeface="Arial"/>
              </a:rPr>
              <a:t>Conservative Check: Measured against our 12-month average ($3,459) instead of recent peak months, we still free $959/month ($17,262 total).</a:t>
            </a:r>
            <a:endParaRPr/>
          </a:p>
        </p:txBody>
      </p:sp>
      <p:sp>
        <p:nvSpPr>
          <p:cNvPr id="173" name="Google Shape;173;p21"/>
          <p:cNvSpPr/>
          <p:nvPr/>
        </p:nvSpPr>
        <p:spPr>
          <a:xfrm>
            <a:off x="6309360" y="1828800"/>
            <a:ext cx="4937760" cy="4114800"/>
          </a:xfrm>
          <a:prstGeom prst="rect">
            <a:avLst/>
          </a:prstGeom>
          <a:solidFill>
            <a:srgbClr val="1E293B"/>
          </a:solidFill>
          <a:ln cap="flat" cmpd="sng" w="9525">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4" name="Google Shape;174;p21"/>
          <p:cNvSpPr txBox="1"/>
          <p:nvPr/>
        </p:nvSpPr>
        <p:spPr>
          <a:xfrm>
            <a:off x="649224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CARD COUNTDOWN COOPERATIVE</a:t>
            </a:r>
            <a:endParaRPr/>
          </a:p>
          <a:p>
            <a:pPr indent="0" lvl="0" marL="0" marR="0" rtl="0" algn="l">
              <a:spcBef>
                <a:spcPts val="1800"/>
              </a:spcBef>
              <a:spcAft>
                <a:spcPts val="0"/>
              </a:spcAft>
              <a:buNone/>
            </a:pPr>
            <a:r>
              <a:rPr b="1" i="0" lang="en-US" sz="2200" u="none" cap="none" strike="noStrike">
                <a:solidFill>
                  <a:srgbClr val="F8FAFC"/>
                </a:solidFill>
                <a:latin typeface="Georgia"/>
                <a:ea typeface="Georgia"/>
                <a:cs typeface="Georgia"/>
                <a:sym typeface="Georgia"/>
              </a:rPr>
              <a:t>59% of the Countdown Covered</a:t>
            </a:r>
            <a:endParaRPr/>
          </a:p>
          <a:p>
            <a:pPr indent="0" lvl="0" marL="0" marR="0" rtl="0" algn="l">
              <a:spcBef>
                <a:spcPts val="1400"/>
              </a:spcBef>
              <a:spcAft>
                <a:spcPts val="0"/>
              </a:spcAft>
              <a:buNone/>
            </a:pPr>
            <a:r>
              <a:rPr b="0" i="0" lang="en-US" sz="1300" u="none" cap="none" strike="noStrike">
                <a:solidFill>
                  <a:srgbClr val="F8FAFC"/>
                </a:solidFill>
                <a:latin typeface="Arial"/>
                <a:ea typeface="Arial"/>
                <a:cs typeface="Arial"/>
                <a:sym typeface="Arial"/>
              </a:rPr>
              <a:t>The entire card countdown requires a monthly pace of $2,108. This ONE budget change covers more than half of it!</a:t>
            </a:r>
            <a:endParaRPr/>
          </a:p>
          <a:p>
            <a:pPr indent="0" lvl="0" marL="0" marR="0" rtl="0" algn="l">
              <a:spcBef>
                <a:spcPts val="1400"/>
              </a:spcBef>
              <a:spcAft>
                <a:spcPts val="0"/>
              </a:spcAft>
              <a:buNone/>
            </a:pPr>
            <a:r>
              <a:rPr b="0" i="1" lang="en-US" sz="1100" u="none" cap="none" strike="noStrike">
                <a:solidFill>
                  <a:srgbClr val="F8FAFC"/>
                </a:solidFill>
                <a:latin typeface="Arial"/>
                <a:ea typeface="Arial"/>
                <a:cs typeface="Arial"/>
                <a:sym typeface="Arial"/>
              </a:rPr>
              <a:t>Which means we do not have to touch vacations, date nights, kid spending, 401k matching, or our general quality of life. The food budget does the heavy lifting.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2"/>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1" name="Google Shape;181;p22"/>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THE WIRETAP: TOTAL, REAL-TIME TRANSPARENCY</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Establishing complete clarity. No spreadsheets, no audits, and no awkward check-ins.</a:t>
            </a:r>
            <a:endParaRPr/>
          </a:p>
        </p:txBody>
      </p:sp>
      <p:sp>
        <p:nvSpPr>
          <p:cNvPr id="182" name="Google Shape;182;p22"/>
          <p:cNvSpPr/>
          <p:nvPr/>
        </p:nvSpPr>
        <p:spPr>
          <a:xfrm>
            <a:off x="914400" y="1828800"/>
            <a:ext cx="1033272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3" name="Google Shape;183;p22"/>
          <p:cNvSpPr txBox="1"/>
          <p:nvPr/>
        </p:nvSpPr>
        <p:spPr>
          <a:xfrm>
            <a:off x="1371600" y="2011680"/>
            <a:ext cx="941832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CENTRAL INTELLIGENCE ENGINE</a:t>
            </a:r>
            <a:endParaRPr/>
          </a:p>
          <a:p>
            <a:pPr indent="0" lvl="0" marL="0" marR="0" rtl="0" algn="l">
              <a:spcBef>
                <a:spcPts val="1800"/>
              </a:spcBef>
              <a:spcAft>
                <a:spcPts val="0"/>
              </a:spcAft>
              <a:buNone/>
            </a:pPr>
            <a:r>
              <a:rPr b="1" i="0" lang="en-US" sz="2800" u="none" cap="none" strike="noStrike">
                <a:solidFill>
                  <a:srgbClr val="1E293B"/>
                </a:solidFill>
                <a:latin typeface="Georgia"/>
                <a:ea typeface="Georgia"/>
                <a:cs typeface="Georgia"/>
                <a:sym typeface="Georgia"/>
              </a:rPr>
              <a:t>RyalsFinancialHQ.com</a:t>
            </a:r>
            <a:endParaRPr/>
          </a:p>
          <a:p>
            <a:pPr indent="0" lvl="0" marL="0" marR="0" rtl="0" algn="l">
              <a:spcBef>
                <a:spcPts val="1400"/>
              </a:spcBef>
              <a:spcAft>
                <a:spcPts val="0"/>
              </a:spcAft>
              <a:buNone/>
            </a:pPr>
            <a:r>
              <a:rPr b="0" i="0" lang="en-US" sz="1300" u="none" cap="none" strike="noStrike">
                <a:solidFill>
                  <a:srgbClr val="1E293B"/>
                </a:solidFill>
                <a:latin typeface="Arial"/>
                <a:ea typeface="Arial"/>
                <a:cs typeface="Arial"/>
                <a:sym typeface="Arial"/>
              </a:rPr>
              <a:t>•  Live Balances: Track real-time debt countdowns on demand.</a:t>
            </a:r>
            <a:endParaRPr/>
          </a:p>
          <a:p>
            <a:pPr indent="0" lvl="0" marL="0" marR="0" rtl="0" algn="l">
              <a:spcBef>
                <a:spcPts val="800"/>
              </a:spcBef>
              <a:spcAft>
                <a:spcPts val="0"/>
              </a:spcAft>
              <a:buNone/>
            </a:pPr>
            <a:r>
              <a:rPr b="0" i="0" lang="en-US" sz="1300" u="none" cap="none" strike="noStrike">
                <a:solidFill>
                  <a:srgbClr val="1E293B"/>
                </a:solidFill>
                <a:latin typeface="Arial"/>
                <a:ea typeface="Arial"/>
                <a:cs typeface="Arial"/>
                <a:sym typeface="Arial"/>
              </a:rPr>
              <a:t>•  Food Budget Tracker: Real-time spend visualizer against our $2,500 target.</a:t>
            </a:r>
            <a:endParaRPr/>
          </a:p>
          <a:p>
            <a:pPr indent="0" lvl="0" marL="0" marR="0" rtl="0" algn="l">
              <a:spcBef>
                <a:spcPts val="800"/>
              </a:spcBef>
              <a:spcAft>
                <a:spcPts val="0"/>
              </a:spcAft>
              <a:buNone/>
            </a:pPr>
            <a:r>
              <a:rPr b="0" i="0" lang="en-US" sz="1300" u="none" cap="none" strike="noStrike">
                <a:solidFill>
                  <a:srgbClr val="1E293B"/>
                </a:solidFill>
                <a:latin typeface="Arial"/>
                <a:ea typeface="Arial"/>
                <a:cs typeface="Arial"/>
                <a:sym typeface="Arial"/>
              </a:rPr>
              <a:t>•  Full Net Worth Updates: Integrated live charts tracking our growing assets.</a:t>
            </a:r>
            <a:endParaRPr/>
          </a:p>
          <a:p>
            <a:pPr indent="0" lvl="0" marL="0" marR="0" rtl="0" algn="ctr">
              <a:spcBef>
                <a:spcPts val="1800"/>
              </a:spcBef>
              <a:spcAft>
                <a:spcPts val="0"/>
              </a:spcAft>
              <a:buNone/>
            </a:pPr>
            <a:r>
              <a:rPr b="1" i="1" lang="en-US" sz="1400" u="none" cap="none" strike="noStrike">
                <a:solidFill>
                  <a:srgbClr val="D97706"/>
                </a:solidFill>
                <a:latin typeface="Arial"/>
                <a:ea typeface="Arial"/>
                <a:cs typeface="Arial"/>
                <a:sym typeface="Arial"/>
              </a:rPr>
              <a:t>"You never have to ask me how we are doing. You can just look at the wiretap."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3"/>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0" name="Google Shape;190;p23"/>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THE FUNDING CALENDAR: EVERY DEADLINE WIRED</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Every credit card promo expiration date has incoming liquidity wired directly in front of it.</a:t>
            </a:r>
            <a:endParaRPr/>
          </a:p>
        </p:txBody>
      </p:sp>
      <p:graphicFrame>
        <p:nvGraphicFramePr>
          <p:cNvPr id="191" name="Google Shape;191;p23"/>
          <p:cNvGraphicFramePr/>
          <p:nvPr/>
        </p:nvGraphicFramePr>
        <p:xfrm>
          <a:off x="914400" y="1645920"/>
          <a:ext cx="3000000" cy="3000000"/>
        </p:xfrm>
        <a:graphic>
          <a:graphicData uri="http://schemas.openxmlformats.org/drawingml/2006/table">
            <a:tbl>
              <a:tblPr bandRow="1" firstRow="1">
                <a:noFill/>
                <a:tableStyleId>{8520D77D-FD3A-4E80-AD2E-573FC7B4C26A}</a:tableStyleId>
              </a:tblPr>
              <a:tblGrid>
                <a:gridCol w="2926075"/>
                <a:gridCol w="3931925"/>
                <a:gridCol w="3474725"/>
              </a:tblGrid>
              <a:tr h="548650">
                <a:tc>
                  <a:txBody>
                    <a:bodyPr/>
                    <a:lstStyle/>
                    <a:p>
                      <a:pPr indent="0" lvl="0" marL="0" marR="0" rtl="0" algn="l">
                        <a:spcBef>
                          <a:spcPts val="0"/>
                        </a:spcBef>
                        <a:spcAft>
                          <a:spcPts val="0"/>
                        </a:spcAft>
                        <a:buNone/>
                      </a:pPr>
                      <a:r>
                        <a:rPr b="1" lang="en-US" sz="1100" u="none" cap="none" strike="noStrike">
                          <a:solidFill>
                            <a:srgbClr val="F8FAFC"/>
                          </a:solidFill>
                          <a:latin typeface="Arial"/>
                          <a:ea typeface="Arial"/>
                          <a:cs typeface="Arial"/>
                          <a:sym typeface="Arial"/>
                        </a:rPr>
                        <a:t>Liquidity Influx Event</a:t>
                      </a:r>
                      <a:endParaRPr/>
                    </a:p>
                  </a:txBody>
                  <a:tcPr marT="45725" marB="45725" marR="91450" marL="91450">
                    <a:solidFill>
                      <a:srgbClr val="1E293B"/>
                    </a:solidFill>
                  </a:tcPr>
                </a:tc>
                <a:tc>
                  <a:txBody>
                    <a:bodyPr/>
                    <a:lstStyle/>
                    <a:p>
                      <a:pPr indent="0" lvl="0" marL="0" marR="0" rtl="0" algn="l">
                        <a:spcBef>
                          <a:spcPts val="0"/>
                        </a:spcBef>
                        <a:spcAft>
                          <a:spcPts val="0"/>
                        </a:spcAft>
                        <a:buNone/>
                      </a:pPr>
                      <a:r>
                        <a:rPr b="1" lang="en-US" sz="1100" u="none" cap="none" strike="noStrike">
                          <a:solidFill>
                            <a:srgbClr val="F8FAFC"/>
                          </a:solidFill>
                          <a:latin typeface="Arial"/>
                          <a:ea typeface="Arial"/>
                          <a:cs typeface="Arial"/>
                          <a:sym typeface="Arial"/>
                        </a:rPr>
                        <a:t>Tactical Assignment</a:t>
                      </a:r>
                      <a:endParaRPr/>
                    </a:p>
                  </a:txBody>
                  <a:tcPr marT="45725" marB="45725" marR="91450" marL="91450">
                    <a:solidFill>
                      <a:srgbClr val="1E293B"/>
                    </a:solidFill>
                  </a:tcPr>
                </a:tc>
                <a:tc>
                  <a:txBody>
                    <a:bodyPr/>
                    <a:lstStyle/>
                    <a:p>
                      <a:pPr indent="0" lvl="0" marL="0" marR="0" rtl="0" algn="l">
                        <a:spcBef>
                          <a:spcPts val="0"/>
                        </a:spcBef>
                        <a:spcAft>
                          <a:spcPts val="0"/>
                        </a:spcAft>
                        <a:buNone/>
                      </a:pPr>
                      <a:r>
                        <a:rPr b="1" lang="en-US" sz="1100" u="none" cap="none" strike="noStrike">
                          <a:solidFill>
                            <a:srgbClr val="F8FAFC"/>
                          </a:solidFill>
                          <a:latin typeface="Arial"/>
                          <a:ea typeface="Arial"/>
                          <a:cs typeface="Arial"/>
                          <a:sym typeface="Arial"/>
                        </a:rPr>
                        <a:t>Promo Deadline Defeated</a:t>
                      </a:r>
                      <a:endParaRPr/>
                    </a:p>
                  </a:txBody>
                  <a:tcPr marT="45725" marB="45725" marR="91450" marL="91450">
                    <a:solidFill>
                      <a:srgbClr val="1E293B"/>
                    </a:solidFill>
                  </a:tcPr>
                </a:tc>
              </a:tr>
              <a:tr h="548650">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Jul 31, 2026 — commission</a:t>
                      </a:r>
                      <a:endParaRPr/>
                    </a:p>
                  </a:txBody>
                  <a:tcPr marT="45725" marB="45725" marR="91450" marL="91450">
                    <a:solidFill>
                      <a:srgbClr val="FEF3C7"/>
                    </a:solidFill>
                  </a:tcPr>
                </a:tc>
                <a:tc>
                  <a:txBody>
                    <a:bodyPr/>
                    <a:lstStyle/>
                    <a:p>
                      <a:pPr indent="0" lvl="0" marL="0" marR="0" rtl="0" algn="l">
                        <a:spcBef>
                          <a:spcPts val="0"/>
                        </a:spcBef>
                        <a:spcAft>
                          <a:spcPts val="0"/>
                        </a:spcAft>
                        <a:buNone/>
                      </a:pPr>
                      <a:r>
                        <a:rPr b="1" lang="en-US" sz="1000" u="none" cap="none" strike="noStrike">
                          <a:solidFill>
                            <a:srgbClr val="1E293B"/>
                          </a:solidFill>
                          <a:latin typeface="Arial"/>
                          <a:ea typeface="Arial"/>
                          <a:cs typeface="Arial"/>
                          <a:sym typeface="Arial"/>
                        </a:rPr>
                        <a:t>Brent Discover paydown (Initiated!)</a:t>
                      </a:r>
                      <a:endParaRPr/>
                    </a:p>
                  </a:txBody>
                  <a:tcPr marT="45725" marB="45725" marR="91450" marL="91450">
                    <a:solidFill>
                      <a:srgbClr val="FFFFFF"/>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Oct 2 promo expiration</a:t>
                      </a:r>
                      <a:endParaRPr/>
                    </a:p>
                  </a:txBody>
                  <a:tcPr marT="45725" marB="45725" marR="91450" marL="91450">
                    <a:solidFill>
                      <a:srgbClr val="FFFFFF"/>
                    </a:solidFill>
                  </a:tcPr>
                </a:tc>
              </a:tr>
              <a:tr h="548650">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Oct/Nov 2026 — quarterly commission</a:t>
                      </a:r>
                      <a:endParaRPr/>
                    </a:p>
                  </a:txBody>
                  <a:tcPr marT="45725" marB="45725" marR="91450" marL="91450">
                    <a:solidFill>
                      <a:srgbClr val="E2E8F0"/>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Dani BOA paydown &amp; transfer prep</a:t>
                      </a:r>
                      <a:endParaRPr/>
                    </a:p>
                  </a:txBody>
                  <a:tcPr marT="45725" marB="45725" marR="91450" marL="91450">
                    <a:solidFill>
                      <a:srgbClr val="E2E8F0"/>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Nov 12 promo expiration</a:t>
                      </a:r>
                      <a:endParaRPr/>
                    </a:p>
                  </a:txBody>
                  <a:tcPr marT="45725" marB="45725" marR="91450" marL="91450">
                    <a:solidFill>
                      <a:srgbClr val="E2E8F0"/>
                    </a:solidFill>
                  </a:tcPr>
                </a:tc>
              </a:tr>
              <a:tr h="548650">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Early Mar 2027 — Brent's bonus</a:t>
                      </a:r>
                      <a:endParaRPr/>
                    </a:p>
                  </a:txBody>
                  <a:tcPr marT="45725" marB="45725" marR="91450" marL="91450">
                    <a:solidFill>
                      <a:srgbClr val="FFFFFF"/>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Dani Discover &amp; Brent Double Cash</a:t>
                      </a:r>
                      <a:endParaRPr/>
                    </a:p>
                  </a:txBody>
                  <a:tcPr marT="45725" marB="45725" marR="91450" marL="91450">
                    <a:solidFill>
                      <a:srgbClr val="FFFFFF"/>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May 2 and Jul 1 deadlines</a:t>
                      </a:r>
                      <a:endParaRPr/>
                    </a:p>
                  </a:txBody>
                  <a:tcPr marT="45725" marB="45725" marR="91450" marL="91450">
                    <a:solidFill>
                      <a:srgbClr val="FFFFFF"/>
                    </a:solidFill>
                  </a:tcPr>
                </a:tc>
              </a:tr>
              <a:tr h="548650">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Early Mar 2027 — tax refund</a:t>
                      </a:r>
                      <a:endParaRPr/>
                    </a:p>
                  </a:txBody>
                  <a:tcPr marT="45725" marB="45725" marR="91450" marL="91450">
                    <a:solidFill>
                      <a:srgbClr val="E2E8F0"/>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Speeds Double Cash &amp; Wells Fargo prep</a:t>
                      </a:r>
                      <a:endParaRPr/>
                    </a:p>
                  </a:txBody>
                  <a:tcPr marT="45725" marB="45725" marR="91450" marL="91450">
                    <a:solidFill>
                      <a:srgbClr val="E2E8F0"/>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May 2 and Jul 1 deadlines</a:t>
                      </a:r>
                      <a:endParaRPr/>
                    </a:p>
                  </a:txBody>
                  <a:tcPr marT="45725" marB="45725" marR="91450" marL="91450">
                    <a:solidFill>
                      <a:srgbClr val="E2E8F0"/>
                    </a:solidFill>
                  </a:tcPr>
                </a:tc>
              </a:tr>
              <a:tr h="548650">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End Apr 2027 — Dani's commission</a:t>
                      </a:r>
                      <a:endParaRPr/>
                    </a:p>
                  </a:txBody>
                  <a:tcPr marT="45725" marB="45725" marR="91450" marL="91450">
                    <a:solidFill>
                      <a:srgbClr val="FFFFFF"/>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Finishes Double Cash &amp; Wells Fargo</a:t>
                      </a:r>
                      <a:endParaRPr/>
                    </a:p>
                  </a:txBody>
                  <a:tcPr marT="45725" marB="45725" marR="91450" marL="91450">
                    <a:solidFill>
                      <a:srgbClr val="FFFFFF"/>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Jul 1 and Aug 1 deadlines</a:t>
                      </a:r>
                      <a:endParaRPr/>
                    </a:p>
                  </a:txBody>
                  <a:tcPr marT="45725" marB="45725" marR="91450" marL="91450">
                    <a:solidFill>
                      <a:srgbClr val="FFFFFF"/>
                    </a:solidFill>
                  </a:tcPr>
                </a:tc>
              </a:tr>
              <a:tr h="548650">
                <a:tc>
                  <a:txBody>
                    <a:bodyPr/>
                    <a:lstStyle/>
                    <a:p>
                      <a:pPr indent="0" lvl="0" marL="0" marR="0" rtl="0" algn="l">
                        <a:spcBef>
                          <a:spcPts val="0"/>
                        </a:spcBef>
                        <a:spcAft>
                          <a:spcPts val="0"/>
                        </a:spcAft>
                        <a:buNone/>
                      </a:pPr>
                      <a:r>
                        <a:rPr b="1" lang="en-US" sz="1000" u="none" cap="none" strike="noStrike">
                          <a:solidFill>
                            <a:srgbClr val="1E293B"/>
                          </a:solidFill>
                          <a:latin typeface="Arial"/>
                          <a:ea typeface="Arial"/>
                          <a:cs typeface="Arial"/>
                          <a:sym typeface="Arial"/>
                        </a:rPr>
                        <a:t>Aug 2027 — Daycare ends (+$1,668/mo)</a:t>
                      </a:r>
                      <a:endParaRPr/>
                    </a:p>
                  </a:txBody>
                  <a:tcPr marT="45725" marB="45725" marR="91450" marL="91450">
                    <a:solidFill>
                      <a:srgbClr val="FEF3C7"/>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Wired straight to Citigroup transfer cards</a:t>
                      </a:r>
                      <a:endParaRPr/>
                    </a:p>
                  </a:txBody>
                  <a:tcPr marT="45725" marB="45725" marR="91450" marL="91450">
                    <a:solidFill>
                      <a:srgbClr val="E2E8F0"/>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Oct/Nov 2027 expirations</a:t>
                      </a:r>
                      <a:endParaRPr/>
                    </a:p>
                  </a:txBody>
                  <a:tcPr marT="45725" marB="45725" marR="91450" marL="91450">
                    <a:solidFill>
                      <a:srgbClr val="E2E8F0"/>
                    </a:solidFill>
                  </a:tcPr>
                </a:tc>
              </a:tr>
              <a:tr h="548650">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Jan 2028 — Dani's commission</a:t>
                      </a:r>
                      <a:endParaRPr/>
                    </a:p>
                  </a:txBody>
                  <a:tcPr marT="45725" marB="45725" marR="91450" marL="91450">
                    <a:solidFill>
                      <a:srgbClr val="FFFFFF"/>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Chase Slate closing finale</a:t>
                      </a:r>
                      <a:endParaRPr/>
                    </a:p>
                  </a:txBody>
                  <a:tcPr marT="45725" marB="45725" marR="91450" marL="91450">
                    <a:solidFill>
                      <a:srgbClr val="FFFFFF"/>
                    </a:solidFill>
                  </a:tcPr>
                </a:tc>
                <a:tc>
                  <a:txBody>
                    <a:bodyPr/>
                    <a:lstStyle/>
                    <a:p>
                      <a:pPr indent="0" lvl="0" marL="0" marR="0" rtl="0" algn="l">
                        <a:spcBef>
                          <a:spcPts val="0"/>
                        </a:spcBef>
                        <a:spcAft>
                          <a:spcPts val="0"/>
                        </a:spcAft>
                        <a:buNone/>
                      </a:pPr>
                      <a:r>
                        <a:rPr lang="en-US" sz="1000" u="none" cap="none" strike="noStrike">
                          <a:solidFill>
                            <a:srgbClr val="1E293B"/>
                          </a:solidFill>
                          <a:latin typeface="Arial"/>
                          <a:ea typeface="Arial"/>
                          <a:cs typeface="Arial"/>
                          <a:sym typeface="Arial"/>
                        </a:rPr>
                        <a:t>Mar 1, 2028 expiration</a:t>
                      </a:r>
                      <a:endParaRPr/>
                    </a:p>
                  </a:txBody>
                  <a:tcPr marT="45725" marB="45725" marR="91450" marL="91450">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4"/>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8" name="Google Shape;198;p24"/>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SPRING 2027: WHEN THE CASE IS BROKEN</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Three massive cash flow events arrive in an eight-week window. The ultimate turning point.</a:t>
            </a:r>
            <a:endParaRPr/>
          </a:p>
        </p:txBody>
      </p:sp>
      <p:sp>
        <p:nvSpPr>
          <p:cNvPr id="199" name="Google Shape;199;p24"/>
          <p:cNvSpPr/>
          <p:nvPr/>
        </p:nvSpPr>
        <p:spPr>
          <a:xfrm>
            <a:off x="914400" y="1828800"/>
            <a:ext cx="10332720" cy="4114800"/>
          </a:xfrm>
          <a:prstGeom prst="rect">
            <a:avLst/>
          </a:prstGeom>
          <a:solidFill>
            <a:srgbClr val="1E293B"/>
          </a:solidFill>
          <a:ln cap="flat" cmpd="sng" w="9525">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0" name="Google Shape;200;p24"/>
          <p:cNvSpPr txBox="1"/>
          <p:nvPr/>
        </p:nvSpPr>
        <p:spPr>
          <a:xfrm>
            <a:off x="1371600" y="2011680"/>
            <a:ext cx="941832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THEATRE OF OPPORTUNITY</a:t>
            </a:r>
            <a:endParaRPr/>
          </a:p>
          <a:p>
            <a:pPr indent="0" lvl="0" marL="0" marR="0" rtl="0" algn="l">
              <a:spcBef>
                <a:spcPts val="1800"/>
              </a:spcBef>
              <a:spcAft>
                <a:spcPts val="0"/>
              </a:spcAft>
              <a:buNone/>
            </a:pPr>
            <a:r>
              <a:rPr b="1" i="0" lang="en-US" sz="2400" u="none" cap="none" strike="noStrike">
                <a:solidFill>
                  <a:srgbClr val="F8FAFC"/>
                </a:solidFill>
                <a:latin typeface="Georgia"/>
                <a:ea typeface="Georgia"/>
                <a:cs typeface="Georgia"/>
                <a:sym typeface="Georgia"/>
              </a:rPr>
              <a:t>Three Strikes Inside 8 Weeks</a:t>
            </a:r>
            <a:endParaRPr/>
          </a:p>
          <a:p>
            <a:pPr indent="0" lvl="0" marL="0" marR="0" rtl="0" algn="l">
              <a:spcBef>
                <a:spcPts val="1400"/>
              </a:spcBef>
              <a:spcAft>
                <a:spcPts val="0"/>
              </a:spcAft>
              <a:buNone/>
            </a:pPr>
            <a:r>
              <a:rPr b="1" i="0" lang="en-US" sz="1600" u="none" cap="none" strike="noStrike">
                <a:solidFill>
                  <a:srgbClr val="F8FAFC"/>
                </a:solidFill>
                <a:latin typeface="Georgia"/>
                <a:ea typeface="Georgia"/>
                <a:cs typeface="Georgia"/>
                <a:sym typeface="Georgia"/>
              </a:rPr>
              <a:t>1.  Early March 2027: Brent's Bonus ($12k–$15k typical)</a:t>
            </a:r>
            <a:br>
              <a:rPr b="1" i="0" lang="en-US" sz="1600" u="none" cap="none" strike="noStrike">
                <a:solidFill>
                  <a:srgbClr val="F8FAFC"/>
                </a:solidFill>
                <a:latin typeface="Georgia"/>
                <a:ea typeface="Georgia"/>
                <a:cs typeface="Georgia"/>
                <a:sym typeface="Georgia"/>
              </a:rPr>
            </a:br>
            <a:r>
              <a:rPr b="1" i="0" lang="en-US" sz="1600" u="none" cap="none" strike="noStrike">
                <a:solidFill>
                  <a:srgbClr val="F8FAFC"/>
                </a:solidFill>
                <a:latin typeface="Georgia"/>
                <a:ea typeface="Georgia"/>
                <a:cs typeface="Georgia"/>
                <a:sym typeface="Georgia"/>
              </a:rPr>
              <a:t>2.  Early March 2027: Tax Refund ($$$)</a:t>
            </a:r>
            <a:br>
              <a:rPr b="1" i="0" lang="en-US" sz="1600" u="none" cap="none" strike="noStrike">
                <a:solidFill>
                  <a:srgbClr val="F8FAFC"/>
                </a:solidFill>
                <a:latin typeface="Georgia"/>
                <a:ea typeface="Georgia"/>
                <a:cs typeface="Georgia"/>
                <a:sym typeface="Georgia"/>
              </a:rPr>
            </a:br>
            <a:r>
              <a:rPr b="1" i="0" lang="en-US" sz="1600" u="none" cap="none" strike="noStrike">
                <a:solidFill>
                  <a:srgbClr val="F8FAFC"/>
                </a:solidFill>
                <a:latin typeface="Georgia"/>
                <a:ea typeface="Georgia"/>
                <a:cs typeface="Georgia"/>
                <a:sym typeface="Georgia"/>
              </a:rPr>
              <a:t>3.  Late April 2027: Dani's Spring Commission</a:t>
            </a:r>
            <a:endParaRPr/>
          </a:p>
          <a:p>
            <a:pPr indent="0" lvl="0" marL="0" marR="0" rtl="0" algn="l">
              <a:spcBef>
                <a:spcPts val="1800"/>
              </a:spcBef>
              <a:spcAft>
                <a:spcPts val="0"/>
              </a:spcAft>
              <a:buNone/>
            </a:pPr>
            <a:r>
              <a:rPr b="0" i="0" lang="en-US" sz="1300" u="none" cap="none" strike="noStrike">
                <a:solidFill>
                  <a:srgbClr val="F8FAFC"/>
                </a:solidFill>
                <a:latin typeface="Arial"/>
                <a:ea typeface="Arial"/>
                <a:cs typeface="Arial"/>
                <a:sym typeface="Arial"/>
              </a:rPr>
              <a:t>They land directly in front of the summer deadlines (May, July, August 2027).</a:t>
            </a:r>
            <a:br>
              <a:rPr b="0" i="0" lang="en-US" sz="1300" u="none" cap="none" strike="noStrike">
                <a:solidFill>
                  <a:srgbClr val="F8FAFC"/>
                </a:solidFill>
                <a:latin typeface="Arial"/>
                <a:ea typeface="Arial"/>
                <a:cs typeface="Arial"/>
                <a:sym typeface="Arial"/>
              </a:rPr>
            </a:br>
            <a:r>
              <a:rPr b="0" i="0" lang="en-US" sz="1300" u="none" cap="none" strike="noStrike">
                <a:solidFill>
                  <a:srgbClr val="F8FAFC"/>
                </a:solidFill>
                <a:latin typeface="Arial"/>
                <a:ea typeface="Arial"/>
                <a:cs typeface="Arial"/>
                <a:sym typeface="Arial"/>
              </a:rPr>
              <a:t>This cluster is the turning point of the whole plan. Everything before it is grind; everything after is momentum.</a:t>
            </a:r>
            <a:endParaRPr/>
          </a:p>
          <a:p>
            <a:pPr indent="0" lvl="0" marL="0" marR="0" rtl="0" algn="ctr">
              <a:spcBef>
                <a:spcPts val="1800"/>
              </a:spcBef>
              <a:spcAft>
                <a:spcPts val="0"/>
              </a:spcAft>
              <a:buNone/>
            </a:pPr>
            <a:r>
              <a:rPr b="1" i="1" lang="en-US" sz="1400" u="none" cap="none" strike="noStrike">
                <a:solidFill>
                  <a:srgbClr val="D97706"/>
                </a:solidFill>
                <a:latin typeface="Arial"/>
                <a:ea typeface="Arial"/>
                <a:cs typeface="Arial"/>
                <a:sym typeface="Arial"/>
              </a:rPr>
              <a:t>"The hard part is really just the next eight months. That's the milestone."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5"/>
          <p:cNvSpPr/>
          <p:nvPr/>
        </p:nvSpPr>
        <p:spPr>
          <a:xfrm>
            <a:off x="0" y="0"/>
            <a:ext cx="12191695" cy="6858000"/>
          </a:xfrm>
          <a:prstGeom prst="rect">
            <a:avLst/>
          </a:prstGeom>
          <a:solidFill>
            <a:srgbClr val="F1F5F9"/>
          </a:solidFill>
          <a:ln cap="flat" cmpd="sng" w="9525">
            <a:solidFill>
              <a:srgbClr val="F1F5F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7" name="Google Shape;207;p25"/>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1E293B"/>
                </a:solidFill>
                <a:latin typeface="Georgia"/>
                <a:ea typeface="Georgia"/>
                <a:cs typeface="Georgia"/>
                <a:sym typeface="Georgia"/>
              </a:rPr>
              <a:t>REINFORCEMENTS &amp; OFFENSE</a:t>
            </a:r>
            <a:endParaRPr/>
          </a:p>
          <a:p>
            <a:pPr indent="0" lvl="0" marL="0" marR="0" rtl="0" algn="l">
              <a:spcBef>
                <a:spcPts val="600"/>
              </a:spcBef>
              <a:spcAft>
                <a:spcPts val="0"/>
              </a:spcAft>
              <a:buNone/>
            </a:pPr>
            <a:r>
              <a:rPr b="0" i="0" lang="en-US" sz="1400" u="none" cap="none" strike="noStrike">
                <a:solidFill>
                  <a:srgbClr val="475569"/>
                </a:solidFill>
                <a:latin typeface="Arial"/>
                <a:ea typeface="Arial"/>
                <a:cs typeface="Arial"/>
                <a:sym typeface="Arial"/>
              </a:rPr>
              <a:t>Late 2027 brings massive ongoing reinforcements, allowing us to pivot from defense to offense.</a:t>
            </a:r>
            <a:endParaRPr/>
          </a:p>
        </p:txBody>
      </p:sp>
      <p:sp>
        <p:nvSpPr>
          <p:cNvPr id="208" name="Google Shape;208;p25"/>
          <p:cNvSpPr/>
          <p:nvPr/>
        </p:nvSpPr>
        <p:spPr>
          <a:xfrm>
            <a:off x="914400" y="1828800"/>
            <a:ext cx="4937760" cy="4114800"/>
          </a:xfrm>
          <a:prstGeom prst="rect">
            <a:avLst/>
          </a:prstGeom>
          <a:solidFill>
            <a:srgbClr val="FFFFFF"/>
          </a:solidFill>
          <a:ln cap="flat" cmpd="sng" w="19050">
            <a:solidFill>
              <a:srgbClr val="CBD5E1"/>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9" name="Google Shape;209;p25"/>
          <p:cNvSpPr txBox="1"/>
          <p:nvPr/>
        </p:nvSpPr>
        <p:spPr>
          <a:xfrm>
            <a:off x="109728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0D9488"/>
                </a:solidFill>
                <a:latin typeface="Arial"/>
                <a:ea typeface="Arial"/>
                <a:cs typeface="Arial"/>
                <a:sym typeface="Arial"/>
              </a:rPr>
              <a:t>THE REINFORCEMENT ACCELERATOR</a:t>
            </a:r>
            <a:endParaRPr/>
          </a:p>
          <a:p>
            <a:pPr indent="0" lvl="0" marL="0" marR="0" rtl="0" algn="l">
              <a:spcBef>
                <a:spcPts val="1800"/>
              </a:spcBef>
              <a:spcAft>
                <a:spcPts val="0"/>
              </a:spcAft>
              <a:buNone/>
            </a:pPr>
            <a:r>
              <a:rPr b="1" i="0" lang="en-US" sz="2000" u="none" cap="none" strike="noStrike">
                <a:solidFill>
                  <a:srgbClr val="1E293B"/>
                </a:solidFill>
                <a:latin typeface="Georgia"/>
                <a:ea typeface="Georgia"/>
                <a:cs typeface="Georgia"/>
                <a:sym typeface="Georgia"/>
              </a:rPr>
              <a:t>+$2,455 / month Unlocked</a:t>
            </a:r>
            <a:endParaRPr/>
          </a:p>
          <a:p>
            <a:pPr indent="0" lvl="0" marL="0" marR="0" rtl="0" algn="l">
              <a:spcBef>
                <a:spcPts val="1400"/>
              </a:spcBef>
              <a:spcAft>
                <a:spcPts val="0"/>
              </a:spcAft>
              <a:buNone/>
            </a:pPr>
            <a:r>
              <a:rPr b="1" i="0" lang="en-US" sz="1200" u="none" cap="none" strike="noStrike">
                <a:solidFill>
                  <a:srgbClr val="1E293B"/>
                </a:solidFill>
                <a:latin typeface="Arial"/>
                <a:ea typeface="Arial"/>
                <a:cs typeface="Arial"/>
                <a:sym typeface="Arial"/>
              </a:rPr>
              <a:t>•  August 2027: Daycare Ends</a:t>
            </a:r>
            <a:br>
              <a:rPr b="1" i="0" lang="en-US" sz="1200" u="none" cap="none" strike="noStrike">
                <a:solidFill>
                  <a:srgbClr val="1E293B"/>
                </a:solidFill>
                <a:latin typeface="Arial"/>
                <a:ea typeface="Arial"/>
                <a:cs typeface="Arial"/>
                <a:sym typeface="Arial"/>
              </a:rPr>
            </a:br>
            <a:r>
              <a:rPr b="1" i="0" lang="en-US" sz="1200" u="none" cap="none" strike="noStrike">
                <a:solidFill>
                  <a:srgbClr val="1E293B"/>
                </a:solidFill>
                <a:latin typeface="Arial"/>
                <a:ea typeface="Arial"/>
                <a:cs typeface="Arial"/>
                <a:sym typeface="Arial"/>
              </a:rPr>
              <a:t>   (Freeds ~$1,668 / month)</a:t>
            </a:r>
            <a:endParaRPr/>
          </a:p>
          <a:p>
            <a:pPr indent="0" lvl="0" marL="0" marR="0" rtl="0" algn="l">
              <a:spcBef>
                <a:spcPts val="1000"/>
              </a:spcBef>
              <a:spcAft>
                <a:spcPts val="0"/>
              </a:spcAft>
              <a:buNone/>
            </a:pPr>
            <a:r>
              <a:rPr b="1" i="0" lang="en-US" sz="1200" u="none" cap="none" strike="noStrike">
                <a:solidFill>
                  <a:srgbClr val="1E293B"/>
                </a:solidFill>
                <a:latin typeface="Arial"/>
                <a:ea typeface="Arial"/>
                <a:cs typeface="Arial"/>
                <a:sym typeface="Arial"/>
              </a:rPr>
              <a:t>•  September 2027: GMC Truck Paid Off</a:t>
            </a:r>
            <a:br>
              <a:rPr b="1" i="0" lang="en-US" sz="1200" u="none" cap="none" strike="noStrike">
                <a:solidFill>
                  <a:srgbClr val="1E293B"/>
                </a:solidFill>
                <a:latin typeface="Arial"/>
                <a:ea typeface="Arial"/>
                <a:cs typeface="Arial"/>
                <a:sym typeface="Arial"/>
              </a:rPr>
            </a:br>
            <a:r>
              <a:rPr b="1" i="0" lang="en-US" sz="1200" u="none" cap="none" strike="noStrike">
                <a:solidFill>
                  <a:srgbClr val="1E293B"/>
                </a:solidFill>
                <a:latin typeface="Arial"/>
                <a:ea typeface="Arial"/>
                <a:cs typeface="Arial"/>
                <a:sym typeface="Arial"/>
              </a:rPr>
              <a:t>   (Freeds ~$787 / month)</a:t>
            </a:r>
            <a:endParaRPr/>
          </a:p>
          <a:p>
            <a:pPr indent="0" lvl="0" marL="0" marR="0" rtl="0" algn="l">
              <a:spcBef>
                <a:spcPts val="1400"/>
              </a:spcBef>
              <a:spcAft>
                <a:spcPts val="0"/>
              </a:spcAft>
              <a:buNone/>
            </a:pPr>
            <a:r>
              <a:rPr b="0" i="0" lang="en-US" sz="1100" u="none" cap="none" strike="noStrike">
                <a:solidFill>
                  <a:srgbClr val="475569"/>
                </a:solidFill>
                <a:latin typeface="Arial"/>
                <a:ea typeface="Arial"/>
                <a:cs typeface="Arial"/>
                <a:sym typeface="Arial"/>
              </a:rPr>
              <a:t>This fresh cash flow systematic wipes out the remaining transfer cards, completing Phase 1 in January 2028.</a:t>
            </a:r>
            <a:endParaRPr/>
          </a:p>
        </p:txBody>
      </p:sp>
      <p:sp>
        <p:nvSpPr>
          <p:cNvPr id="210" name="Google Shape;210;p25"/>
          <p:cNvSpPr/>
          <p:nvPr/>
        </p:nvSpPr>
        <p:spPr>
          <a:xfrm>
            <a:off x="6309360" y="1828800"/>
            <a:ext cx="4937760" cy="4114800"/>
          </a:xfrm>
          <a:prstGeom prst="rect">
            <a:avLst/>
          </a:prstGeom>
          <a:solidFill>
            <a:srgbClr val="1E293B"/>
          </a:solidFill>
          <a:ln cap="flat" cmpd="sng" w="9525">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1" name="Google Shape;211;p25"/>
          <p:cNvSpPr txBox="1"/>
          <p:nvPr/>
        </p:nvSpPr>
        <p:spPr>
          <a:xfrm>
            <a:off x="649224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GIRLS' FUTURE LAUNCHPAD</a:t>
            </a:r>
            <a:endParaRPr/>
          </a:p>
          <a:p>
            <a:pPr indent="0" lvl="0" marL="0" marR="0" rtl="0" algn="l">
              <a:spcBef>
                <a:spcPts val="1800"/>
              </a:spcBef>
              <a:spcAft>
                <a:spcPts val="0"/>
              </a:spcAft>
              <a:buNone/>
            </a:pPr>
            <a:r>
              <a:rPr b="1" i="0" lang="en-US" sz="2000" u="none" cap="none" strike="noStrike">
                <a:solidFill>
                  <a:srgbClr val="F8FAFC"/>
                </a:solidFill>
                <a:latin typeface="Georgia"/>
                <a:ea typeface="Georgia"/>
                <a:cs typeface="Georgia"/>
                <a:sym typeface="Georgia"/>
              </a:rPr>
              <a:t>Girls' Accounts: $6,089.81</a:t>
            </a:r>
            <a:endParaRPr/>
          </a:p>
          <a:p>
            <a:pPr indent="0" lvl="0" marL="0" marR="0" rtl="0" algn="l">
              <a:spcBef>
                <a:spcPts val="1000"/>
              </a:spcBef>
              <a:spcAft>
                <a:spcPts val="0"/>
              </a:spcAft>
              <a:buNone/>
            </a:pPr>
            <a:r>
              <a:rPr b="0" i="0" lang="en-US" sz="1100" u="none" cap="none" strike="noStrike">
                <a:solidFill>
                  <a:srgbClr val="F8FAFC"/>
                </a:solidFill>
                <a:latin typeface="Arial"/>
                <a:ea typeface="Arial"/>
                <a:cs typeface="Arial"/>
                <a:sym typeface="Arial"/>
              </a:rPr>
              <a:t>•  Quiet Win: Grew $330 since April entirely on compounding alone without attention.</a:t>
            </a:r>
            <a:endParaRPr/>
          </a:p>
          <a:p>
            <a:pPr indent="0" lvl="0" marL="0" marR="0" rtl="0" algn="l">
              <a:spcBef>
                <a:spcPts val="1000"/>
              </a:spcBef>
              <a:spcAft>
                <a:spcPts val="0"/>
              </a:spcAft>
              <a:buNone/>
            </a:pPr>
            <a:r>
              <a:rPr b="0" i="0" lang="en-US" sz="1100" u="none" cap="none" strike="noStrike">
                <a:solidFill>
                  <a:srgbClr val="F8FAFC"/>
                </a:solidFill>
                <a:latin typeface="Arial"/>
                <a:ea typeface="Arial"/>
                <a:cs typeface="Arial"/>
                <a:sym typeface="Arial"/>
              </a:rPr>
              <a:t>•  The Future Plan: Ramp up 529s and UTMAs to $400-600/month after cards are gone.</a:t>
            </a:r>
            <a:endParaRPr/>
          </a:p>
          <a:p>
            <a:pPr indent="0" lvl="0" marL="0" marR="0" rtl="0" algn="l">
              <a:spcBef>
                <a:spcPts val="1000"/>
              </a:spcBef>
              <a:spcAft>
                <a:spcPts val="0"/>
              </a:spcAft>
              <a:buNone/>
            </a:pPr>
            <a:r>
              <a:rPr b="0" i="0" lang="en-US" sz="1100" u="none" cap="none" strike="noStrike">
                <a:solidFill>
                  <a:srgbClr val="F8FAFC"/>
                </a:solidFill>
                <a:latin typeface="Arial"/>
                <a:ea typeface="Arial"/>
                <a:cs typeface="Arial"/>
                <a:sym typeface="Arial"/>
              </a:rPr>
              <a:t>•  ESPP Catch-Up: Frankly owning our missed July window. Calendar set for Jan 2027 to enroll together.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6"/>
          <p:cNvSpPr/>
          <p:nvPr/>
        </p:nvSpPr>
        <p:spPr>
          <a:xfrm>
            <a:off x="0" y="0"/>
            <a:ext cx="12191695" cy="6858000"/>
          </a:xfrm>
          <a:prstGeom prst="rect">
            <a:avLst/>
          </a:prstGeom>
          <a:solidFill>
            <a:srgbClr val="0F172A"/>
          </a:solidFill>
          <a:ln cap="flat" cmpd="sng" w="9525">
            <a:solidFill>
              <a:srgbClr val="0F172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8" name="Google Shape;218;p26"/>
          <p:cNvSpPr txBox="1"/>
          <p:nvPr/>
        </p:nvSpPr>
        <p:spPr>
          <a:xfrm>
            <a:off x="914400" y="2011680"/>
            <a:ext cx="10332720" cy="320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3200" u="none" cap="none" strike="noStrike">
                <a:solidFill>
                  <a:srgbClr val="F8FAFC"/>
                </a:solidFill>
                <a:latin typeface="Georgia"/>
                <a:ea typeface="Georgia"/>
                <a:cs typeface="Georgia"/>
                <a:sym typeface="Georgia"/>
              </a:rPr>
              <a:t>“Everything negative — pressure, challenges — is all an opportunity for me to rise.”</a:t>
            </a:r>
            <a:endParaRPr/>
          </a:p>
          <a:p>
            <a:pPr indent="0" lvl="0" marL="0" marR="0" rtl="0" algn="ctr">
              <a:spcBef>
                <a:spcPts val="2400"/>
              </a:spcBef>
              <a:spcAft>
                <a:spcPts val="0"/>
              </a:spcAft>
              <a:buNone/>
            </a:pPr>
            <a:r>
              <a:rPr b="1" i="0" lang="en-US" sz="1600" u="none" cap="none" strike="noStrike">
                <a:solidFill>
                  <a:srgbClr val="D97706"/>
                </a:solidFill>
                <a:latin typeface="Arial"/>
                <a:ea typeface="Arial"/>
                <a:cs typeface="Arial"/>
                <a:sym typeface="Arial"/>
              </a:rPr>
              <a:t>— KOBE BRYANT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7"/>
          <p:cNvSpPr/>
          <p:nvPr/>
        </p:nvSpPr>
        <p:spPr>
          <a:xfrm>
            <a:off x="0" y="0"/>
            <a:ext cx="12191695" cy="6858000"/>
          </a:xfrm>
          <a:prstGeom prst="rect">
            <a:avLst/>
          </a:prstGeom>
          <a:solidFill>
            <a:srgbClr val="0F172A"/>
          </a:solidFill>
          <a:ln cap="flat" cmpd="sng" w="9525">
            <a:solidFill>
              <a:srgbClr val="0F172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5" name="Google Shape;225;p27"/>
          <p:cNvSpPr txBox="1"/>
          <p:nvPr/>
        </p:nvSpPr>
        <p:spPr>
          <a:xfrm>
            <a:off x="914400" y="457200"/>
            <a:ext cx="10332720" cy="10972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F8FAFC"/>
                </a:solidFill>
                <a:latin typeface="Georgia"/>
                <a:ea typeface="Georgia"/>
                <a:cs typeface="Georgia"/>
                <a:sym typeface="Georgia"/>
              </a:rPr>
              <a:t>THE FINAL VERDICT: THE LAST THREE PIECES</a:t>
            </a:r>
            <a:endParaRPr/>
          </a:p>
          <a:p>
            <a:pPr indent="0" lvl="0" marL="0" marR="0" rtl="0" algn="l">
              <a:spcBef>
                <a:spcPts val="600"/>
              </a:spcBef>
              <a:spcAft>
                <a:spcPts val="0"/>
              </a:spcAft>
              <a:buNone/>
            </a:pPr>
            <a:r>
              <a:rPr b="0" i="0" lang="en-US" sz="1400" u="none" cap="none" strike="noStrike">
                <a:solidFill>
                  <a:srgbClr val="D97706"/>
                </a:solidFill>
                <a:latin typeface="Arial"/>
                <a:ea typeface="Arial"/>
                <a:cs typeface="Arial"/>
                <a:sym typeface="Arial"/>
              </a:rPr>
              <a:t>Everything else is built. These three require only twenty minutes together.</a:t>
            </a:r>
            <a:endParaRPr/>
          </a:p>
        </p:txBody>
      </p:sp>
      <p:sp>
        <p:nvSpPr>
          <p:cNvPr id="226" name="Google Shape;226;p27"/>
          <p:cNvSpPr/>
          <p:nvPr/>
        </p:nvSpPr>
        <p:spPr>
          <a:xfrm>
            <a:off x="914400" y="1828800"/>
            <a:ext cx="4937760" cy="4114800"/>
          </a:xfrm>
          <a:prstGeom prst="rect">
            <a:avLst/>
          </a:prstGeom>
          <a:solidFill>
            <a:srgbClr val="1E293B"/>
          </a:solidFill>
          <a:ln cap="flat" cmpd="sng" w="19050">
            <a:solidFill>
              <a:srgbClr val="1E293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7" name="Google Shape;227;p27"/>
          <p:cNvSpPr txBox="1"/>
          <p:nvPr/>
        </p:nvSpPr>
        <p:spPr>
          <a:xfrm>
            <a:off x="109728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THE VERDICT ACTIONS</a:t>
            </a:r>
            <a:endParaRPr/>
          </a:p>
          <a:p>
            <a:pPr indent="0" lvl="0" marL="0" marR="0" rtl="0" algn="l">
              <a:spcBef>
                <a:spcPts val="1800"/>
              </a:spcBef>
              <a:spcAft>
                <a:spcPts val="0"/>
              </a:spcAft>
              <a:buNone/>
            </a:pPr>
            <a:r>
              <a:rPr b="1" i="0" lang="en-US" sz="1600" u="none" cap="none" strike="noStrike">
                <a:solidFill>
                  <a:srgbClr val="F8FAFC"/>
                </a:solidFill>
                <a:latin typeface="Georgia"/>
                <a:ea typeface="Georgia"/>
                <a:cs typeface="Georgia"/>
                <a:sym typeface="Georgia"/>
              </a:rPr>
              <a:t>1.  Sign the Protection Papers</a:t>
            </a:r>
            <a:endParaRPr/>
          </a:p>
          <a:p>
            <a:pPr indent="0" lvl="0" marL="0" marR="0" rtl="0" algn="l">
              <a:spcBef>
                <a:spcPts val="400"/>
              </a:spcBef>
              <a:spcAft>
                <a:spcPts val="0"/>
              </a:spcAft>
              <a:buNone/>
            </a:pPr>
            <a:r>
              <a:rPr b="0" i="0" lang="en-US" sz="1100" u="none" cap="none" strike="noStrike">
                <a:solidFill>
                  <a:srgbClr val="CBD5E1"/>
                </a:solidFill>
                <a:latin typeface="Arial"/>
                <a:ea typeface="Arial"/>
                <a:cs typeface="Arial"/>
                <a:sym typeface="Arial"/>
              </a:rPr>
              <a:t>Our wills and trust are written but unsigned. Let's notarize them this month to protect the girls.</a:t>
            </a:r>
            <a:endParaRPr/>
          </a:p>
          <a:p>
            <a:pPr indent="0" lvl="0" marL="0" marR="0" rtl="0" algn="l">
              <a:spcBef>
                <a:spcPts val="1400"/>
              </a:spcBef>
              <a:spcAft>
                <a:spcPts val="0"/>
              </a:spcAft>
              <a:buNone/>
            </a:pPr>
            <a:r>
              <a:rPr b="1" i="0" lang="en-US" sz="1600" u="none" cap="none" strike="noStrike">
                <a:solidFill>
                  <a:srgbClr val="F8FAFC"/>
                </a:solidFill>
                <a:latin typeface="Georgia"/>
                <a:ea typeface="Georgia"/>
                <a:cs typeface="Georgia"/>
                <a:sym typeface="Georgia"/>
              </a:rPr>
              <a:t>2.  Audit the Work Life Insurance</a:t>
            </a:r>
            <a:endParaRPr/>
          </a:p>
          <a:p>
            <a:pPr indent="0" lvl="0" marL="0" marR="0" rtl="0" algn="l">
              <a:spcBef>
                <a:spcPts val="400"/>
              </a:spcBef>
              <a:spcAft>
                <a:spcPts val="0"/>
              </a:spcAft>
              <a:buNone/>
            </a:pPr>
            <a:r>
              <a:rPr b="0" i="0" lang="en-US" sz="1100" u="none" cap="none" strike="noStrike">
                <a:solidFill>
                  <a:srgbClr val="CBD5E1"/>
                </a:solidFill>
                <a:latin typeface="Arial"/>
                <a:ea typeface="Arial"/>
                <a:cs typeface="Arial"/>
                <a:sym typeface="Arial"/>
              </a:rPr>
              <a:t>Verify the exact coverage amount, and check if it follows you if you ever change roles.</a:t>
            </a:r>
            <a:endParaRPr/>
          </a:p>
          <a:p>
            <a:pPr indent="0" lvl="0" marL="0" marR="0" rtl="0" algn="l">
              <a:spcBef>
                <a:spcPts val="1400"/>
              </a:spcBef>
              <a:spcAft>
                <a:spcPts val="0"/>
              </a:spcAft>
              <a:buNone/>
            </a:pPr>
            <a:r>
              <a:rPr b="1" i="0" lang="en-US" sz="1600" u="none" cap="none" strike="noStrike">
                <a:solidFill>
                  <a:srgbClr val="F8FAFC"/>
                </a:solidFill>
                <a:latin typeface="Georgia"/>
                <a:ea typeface="Georgia"/>
                <a:cs typeface="Georgia"/>
                <a:sym typeface="Georgia"/>
              </a:rPr>
              <a:t>3.  Read-Only 401k Dashboard Link</a:t>
            </a:r>
            <a:endParaRPr/>
          </a:p>
          <a:p>
            <a:pPr indent="0" lvl="0" marL="0" marR="0" rtl="0" algn="l">
              <a:spcBef>
                <a:spcPts val="400"/>
              </a:spcBef>
              <a:spcAft>
                <a:spcPts val="0"/>
              </a:spcAft>
              <a:buNone/>
            </a:pPr>
            <a:r>
              <a:rPr b="0" i="0" lang="en-US" sz="1100" u="none" cap="none" strike="noStrike">
                <a:solidFill>
                  <a:srgbClr val="CBD5E1"/>
                </a:solidFill>
                <a:latin typeface="Arial"/>
                <a:ea typeface="Arial"/>
                <a:cs typeface="Arial"/>
                <a:sym typeface="Arial"/>
              </a:rPr>
              <a:t>Authorize a read-only view so our net worth is accurate automatically, with no manual queries.</a:t>
            </a:r>
            <a:endParaRPr/>
          </a:p>
        </p:txBody>
      </p:sp>
      <p:sp>
        <p:nvSpPr>
          <p:cNvPr id="228" name="Google Shape;228;p27"/>
          <p:cNvSpPr/>
          <p:nvPr/>
        </p:nvSpPr>
        <p:spPr>
          <a:xfrm>
            <a:off x="6309360" y="1828800"/>
            <a:ext cx="4937760" cy="4114800"/>
          </a:xfrm>
          <a:prstGeom prst="rect">
            <a:avLst/>
          </a:prstGeom>
          <a:solidFill>
            <a:srgbClr val="115E59"/>
          </a:solidFill>
          <a:ln cap="flat" cmpd="sng" w="9525">
            <a:solidFill>
              <a:srgbClr val="115E59"/>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9" name="Google Shape;229;p27"/>
          <p:cNvSpPr txBox="1"/>
          <p:nvPr/>
        </p:nvSpPr>
        <p:spPr>
          <a:xfrm>
            <a:off x="6492240" y="2011680"/>
            <a:ext cx="4572000" cy="37490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u="none" cap="none" strike="noStrike">
                <a:solidFill>
                  <a:srgbClr val="D97706"/>
                </a:solidFill>
                <a:latin typeface="Arial"/>
                <a:ea typeface="Arial"/>
                <a:cs typeface="Arial"/>
                <a:sym typeface="Arial"/>
              </a:rPr>
              <a:t>OUR NEW HORIZON</a:t>
            </a:r>
            <a:endParaRPr/>
          </a:p>
          <a:p>
            <a:pPr indent="0" lvl="0" marL="0" marR="0" rtl="0" algn="l">
              <a:spcBef>
                <a:spcPts val="1800"/>
              </a:spcBef>
              <a:spcAft>
                <a:spcPts val="0"/>
              </a:spcAft>
              <a:buNone/>
            </a:pPr>
            <a:r>
              <a:rPr b="1" i="0" lang="en-US" sz="2400" u="none" cap="none" strike="noStrike">
                <a:solidFill>
                  <a:srgbClr val="F8FAFC"/>
                </a:solidFill>
                <a:latin typeface="Georgia"/>
                <a:ea typeface="Georgia"/>
                <a:cs typeface="Georgia"/>
                <a:sym typeface="Georgia"/>
              </a:rPr>
              <a:t>The Dream House</a:t>
            </a:r>
            <a:endParaRPr/>
          </a:p>
          <a:p>
            <a:pPr indent="0" lvl="0" marL="0" marR="0" rtl="0" algn="l">
              <a:spcBef>
                <a:spcPts val="1400"/>
              </a:spcBef>
              <a:spcAft>
                <a:spcPts val="0"/>
              </a:spcAft>
              <a:buNone/>
            </a:pPr>
            <a:r>
              <a:rPr b="0" i="0" lang="en-US" sz="1300" u="none" cap="none" strike="noStrike">
                <a:solidFill>
                  <a:srgbClr val="F8FAFC"/>
                </a:solidFill>
                <a:latin typeface="Arial"/>
                <a:ea typeface="Arial"/>
                <a:cs typeface="Arial"/>
                <a:sym typeface="Arial"/>
              </a:rPr>
              <a:t>By 2029-2030, with cards and loans systematically erased, we breakout the home addition sinking fund to break ground on the lot we already love. The upstairs. The kitchen.</a:t>
            </a:r>
            <a:endParaRPr/>
          </a:p>
          <a:p>
            <a:pPr indent="0" lvl="0" marL="0" marR="0" rtl="0" algn="ctr">
              <a:spcBef>
                <a:spcPts val="1800"/>
              </a:spcBef>
              <a:spcAft>
                <a:spcPts val="0"/>
              </a:spcAft>
              <a:buNone/>
            </a:pPr>
            <a:r>
              <a:rPr b="1" i="1" lang="en-US" sz="1400" u="none" cap="none" strike="noStrike">
                <a:solidFill>
                  <a:srgbClr val="D97706"/>
                </a:solidFill>
                <a:latin typeface="Georgia"/>
                <a:ea typeface="Georgia"/>
                <a:cs typeface="Georgia"/>
                <a:sym typeface="Georgia"/>
              </a:rPr>
              <a:t>"18 months, one budget, and three signatures. Then it's just us, this house, and our girls growing into it."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